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9" r:id="rId2"/>
    <p:sldId id="260" r:id="rId3"/>
    <p:sldId id="257" r:id="rId4"/>
    <p:sldId id="282" r:id="rId5"/>
    <p:sldId id="271" r:id="rId6"/>
    <p:sldId id="274" r:id="rId7"/>
    <p:sldId id="263" r:id="rId8"/>
    <p:sldId id="275" r:id="rId9"/>
    <p:sldId id="273" r:id="rId10"/>
    <p:sldId id="265" r:id="rId11"/>
    <p:sldId id="279" r:id="rId12"/>
    <p:sldId id="270" r:id="rId13"/>
    <p:sldId id="266" r:id="rId14"/>
    <p:sldId id="277" r:id="rId15"/>
    <p:sldId id="268" r:id="rId16"/>
    <p:sldId id="278" r:id="rId17"/>
    <p:sldId id="280" r:id="rId1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A4C50"/>
    <a:srgbClr val="000000"/>
    <a:srgbClr val="A9D18E"/>
    <a:srgbClr val="203864"/>
    <a:srgbClr val="F70920"/>
    <a:srgbClr val="F2CFCD"/>
    <a:srgbClr val="EE234B"/>
    <a:srgbClr val="F5174C"/>
    <a:srgbClr val="FFC000"/>
    <a:srgbClr val="E8E8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74" autoAdjust="0"/>
    <p:restoredTop sz="80965" autoAdjust="0"/>
  </p:normalViewPr>
  <p:slideViewPr>
    <p:cSldViewPr snapToGrid="0">
      <p:cViewPr>
        <p:scale>
          <a:sx n="56" d="100"/>
          <a:sy n="56" d="100"/>
        </p:scale>
        <p:origin x="106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382F92-32DD-47D2-B8E3-9066DB3F69C1}" type="datetimeFigureOut">
              <a:rPr lang="en-US" smtClean="0"/>
              <a:t>3/16/2018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4CA064-0C9C-4A28-B324-7FBC7DF475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8500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안녕하십니까 </a:t>
            </a:r>
            <a:r>
              <a:rPr lang="ko-KR" altLang="en-US" dirty="0" err="1"/>
              <a:t>포츈텔러팀</a:t>
            </a:r>
            <a:r>
              <a:rPr lang="ko-KR" altLang="en-US" dirty="0"/>
              <a:t> 입니다</a:t>
            </a:r>
            <a:r>
              <a:rPr lang="en-US" altLang="ko-KR" dirty="0"/>
              <a:t>. </a:t>
            </a:r>
          </a:p>
          <a:p>
            <a:endParaRPr lang="en-US" dirty="0"/>
          </a:p>
          <a:p>
            <a:r>
              <a:rPr lang="ko-KR" altLang="en-US" dirty="0"/>
              <a:t>월마트의 날씨 이벤트에 따른 각 아이템별 수요 예측이란 주제로 발표를 하겠습니다</a:t>
            </a:r>
            <a:r>
              <a:rPr lang="en-US" altLang="ko-KR" dirty="0"/>
              <a:t>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4CA064-0C9C-4A28-B324-7FBC7DF475A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3690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발표는 </a:t>
            </a:r>
            <a:endParaRPr lang="en-US" altLang="ko-KR" dirty="0"/>
          </a:p>
          <a:p>
            <a:r>
              <a:rPr lang="ko-KR" altLang="en-US" dirty="0"/>
              <a:t>문제 개요</a:t>
            </a:r>
            <a:r>
              <a:rPr lang="en-US" altLang="ko-KR" dirty="0"/>
              <a:t>, EDA, </a:t>
            </a:r>
            <a:r>
              <a:rPr lang="ko-KR" altLang="en-US" dirty="0"/>
              <a:t>변수선택</a:t>
            </a:r>
            <a:r>
              <a:rPr lang="en-US" altLang="ko-KR" dirty="0"/>
              <a:t>, </a:t>
            </a:r>
            <a:r>
              <a:rPr lang="ko-KR" altLang="en-US" dirty="0"/>
              <a:t>회귀모형</a:t>
            </a:r>
            <a:r>
              <a:rPr lang="en-US" altLang="ko-KR" dirty="0"/>
              <a:t>, </a:t>
            </a:r>
            <a:r>
              <a:rPr lang="ko-KR" altLang="en-US" dirty="0"/>
              <a:t>결론</a:t>
            </a:r>
            <a:r>
              <a:rPr lang="en-US" altLang="ko-KR" dirty="0"/>
              <a:t>, </a:t>
            </a:r>
            <a:r>
              <a:rPr lang="ko-KR" altLang="en-US" dirty="0"/>
              <a:t>시계열 모형</a:t>
            </a:r>
            <a:r>
              <a:rPr lang="en-US" altLang="ko-KR" dirty="0"/>
              <a:t>, </a:t>
            </a:r>
            <a:r>
              <a:rPr lang="ko-KR" altLang="en-US" dirty="0"/>
              <a:t>마지막으로 정리 하는 순서로 진행 하겠습니다</a:t>
            </a:r>
            <a:r>
              <a:rPr lang="en-US" altLang="ko-KR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4CA064-0C9C-4A28-B324-7FBC7DF475A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4281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4CA064-0C9C-4A28-B324-7FBC7DF475A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0717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2FC6CA-180E-461E-90E9-4D42035313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DE3E630-A77D-4036-8C21-483BDD551D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1B4AF6E-42FD-4D9B-AD4C-44FC092878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9B1CE-F687-4174-BA98-7D14E1E127F0}" type="datetimeFigureOut">
              <a:rPr lang="ko-KR" altLang="en-US" smtClean="0"/>
              <a:t>2018-03-16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77A9150-E567-43AF-BE23-D1B676DDC4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48EE411-D978-4BB6-9B87-6571C8D563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AFF9C-2C14-4756-B3F3-C4E33C4723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1043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18C416-EA58-480C-95F7-E6E9C0C72D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A47F0A9-42FA-4DC9-A8BD-6766B125CD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FD29782-8C23-4BBE-8A9E-DDF1230699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9B1CE-F687-4174-BA98-7D14E1E127F0}" type="datetimeFigureOut">
              <a:rPr lang="ko-KR" altLang="en-US" smtClean="0"/>
              <a:t>2018-03-16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C671117-4CA2-485C-A0DE-6CA16CE473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71754E-B5F8-40E0-936B-1E413122C3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AFF9C-2C14-4756-B3F3-C4E33C4723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89546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51D4A08-DC56-4E41-B843-C9BE7A76CCC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B9D5AF9-CD02-41CF-8EB0-A4CE8776D5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B0F3226-263F-4BF1-B973-C943ECF54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9B1CE-F687-4174-BA98-7D14E1E127F0}" type="datetimeFigureOut">
              <a:rPr lang="ko-KR" altLang="en-US" smtClean="0"/>
              <a:t>2018-03-16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59AEF06-9356-4A7B-ACE1-B6424B57D1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9F17D3B-32C8-4D8E-9C59-AF6D622AD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AFF9C-2C14-4756-B3F3-C4E33C4723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12944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F16020-2630-4893-8190-2947DF11B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9FE4E5-84F0-4D5E-AC32-A03E3AE138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C57A2F8-F6AA-472C-B043-28F7AE2D18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9B1CE-F687-4174-BA98-7D14E1E127F0}" type="datetimeFigureOut">
              <a:rPr lang="ko-KR" altLang="en-US" smtClean="0"/>
              <a:t>2018-03-16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A7C0CC7-0CE1-423B-B2C7-870F67C6B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1BD233-4974-4F1D-BCCC-57405575B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AFF9C-2C14-4756-B3F3-C4E33C4723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17628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1B54CA-F318-4273-8593-E107E6E944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07F2A13-591D-4CDE-9964-840C363FAE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5D5039D-3D25-4002-8BF0-3D81BBC9A4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9B1CE-F687-4174-BA98-7D14E1E127F0}" type="datetimeFigureOut">
              <a:rPr lang="ko-KR" altLang="en-US" smtClean="0"/>
              <a:t>2018-03-16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987E797-C02D-4C0D-AC1A-1018248DE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6722E46-E505-4F03-A62D-0C92C8AE7D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AFF9C-2C14-4756-B3F3-C4E33C4723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45100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CEAC7F-AFE9-4584-97E6-0F4FC6F93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8410987-02DF-437B-AFFB-313F356339D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254FF37-3918-4D8A-A209-4C94D9D43F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0D6B37A-648A-4EE8-9683-6D5FD2AC5F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9B1CE-F687-4174-BA98-7D14E1E127F0}" type="datetimeFigureOut">
              <a:rPr lang="ko-KR" altLang="en-US" smtClean="0"/>
              <a:t>2018-03-16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64DEEF6-1F02-4065-841C-8BD3D4FED0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D12F202-43F9-4EDA-B699-16B2AC9757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AFF9C-2C14-4756-B3F3-C4E33C4723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0275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B45206-3425-4E31-825D-9B6F34EA13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3DAF8DF-D7C3-40A9-A055-DDECC54433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0E7DDBC-8B1E-4083-8470-EED86278C5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4511198-B3FE-4D35-B0D9-656C133BA71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528B9AD-C7D8-4814-952C-1E72F9CC37A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DA6494A-A983-44BF-8DB4-BFB15E0AFC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9B1CE-F687-4174-BA98-7D14E1E127F0}" type="datetimeFigureOut">
              <a:rPr lang="ko-KR" altLang="en-US" smtClean="0"/>
              <a:t>2018-03-16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6B583D1-A6FD-4703-9DD1-5EAB339131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2ECE502-7C6D-4A68-9DD1-A4A7E9DB3E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AFF9C-2C14-4756-B3F3-C4E33C4723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65256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B645B0-2D62-4177-A735-E0D2E727F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1EE8F06-4838-447A-8AD9-82B4E037AA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9B1CE-F687-4174-BA98-7D14E1E127F0}" type="datetimeFigureOut">
              <a:rPr lang="ko-KR" altLang="en-US" smtClean="0"/>
              <a:t>2018-03-16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299A3D7-FB29-4A95-97D3-2E0A3CCF8C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36BFB2E-D472-4B27-89E5-6E220C0C8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AFF9C-2C14-4756-B3F3-C4E33C4723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90328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2A4E868-A72D-4619-A5D5-584DD1A21E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9B1CE-F687-4174-BA98-7D14E1E127F0}" type="datetimeFigureOut">
              <a:rPr lang="ko-KR" altLang="en-US" smtClean="0"/>
              <a:t>2018-03-16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B597A5C-9AEE-45A3-BDF7-B2FE195421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CD69BAF-19FC-48C4-995D-0BDE82B9CB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AFF9C-2C14-4756-B3F3-C4E33C4723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50865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7F1C8C-796B-4A2D-BC7E-7CEFDB2261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1047BC2-7CEF-4169-9129-B5BD00EC39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4F1D8EF-8B1F-4EF5-9E5B-56F5092C5D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9D00EE4-D9C3-49C6-A952-947117781D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9B1CE-F687-4174-BA98-7D14E1E127F0}" type="datetimeFigureOut">
              <a:rPr lang="ko-KR" altLang="en-US" smtClean="0"/>
              <a:t>2018-03-16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C185C63-D9F2-4125-8859-8AA4D4CB6F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B47431C-5308-475F-9E67-88A6C9982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AFF9C-2C14-4756-B3F3-C4E33C4723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4324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33CA72-A369-4C27-9216-A1444600E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F07B8F9-5D97-4AB8-A5FB-FCC6122B24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B546FD6-A414-4D8E-A48A-E2BF20EA4A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DFA77DB-C6A7-41EE-BE97-844A1D399F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9B1CE-F687-4174-BA98-7D14E1E127F0}" type="datetimeFigureOut">
              <a:rPr lang="ko-KR" altLang="en-US" smtClean="0"/>
              <a:t>2018-03-16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D3AB710-68FC-4766-A1AC-C298923F49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775B885-F662-4877-96BB-5AE0FB82B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AFF9C-2C14-4756-B3F3-C4E33C4723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77541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C775B11-D753-4CE7-9877-34B95EB432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2C365A6-5850-48C1-9D1E-2C5269B570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EDBB78B-5F68-41B2-8DDE-43BB47A4EA0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09B1CE-F687-4174-BA98-7D14E1E127F0}" type="datetimeFigureOut">
              <a:rPr lang="ko-KR" altLang="en-US" smtClean="0"/>
              <a:t>2018-03-16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91C4624-F0CD-4D6B-B17F-C5A335E813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B1F9CBA-304C-4870-B6CD-4055225D82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9AFF9C-2C14-4756-B3F3-C4E33C4723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86141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.png"/><Relationship Id="rId7" Type="http://schemas.microsoft.com/office/2007/relationships/hdphoto" Target="../media/hdphoto2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2.png"/><Relationship Id="rId9" Type="http://schemas.microsoft.com/office/2007/relationships/hdphoto" Target="../media/hdphoto3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microsoft.com/office/2007/relationships/hdphoto" Target="../media/hdphoto9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1.pn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microsoft.com/office/2007/relationships/hdphoto" Target="../media/hdphoto5.wdp"/><Relationship Id="rId5" Type="http://schemas.openxmlformats.org/officeDocument/2006/relationships/image" Target="../media/image8.png"/><Relationship Id="rId4" Type="http://schemas.microsoft.com/office/2007/relationships/hdphoto" Target="../media/hdphoto4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microsoft.com/office/2007/relationships/hdphoto" Target="../media/hdphoto7.wdp"/><Relationship Id="rId5" Type="http://schemas.openxmlformats.org/officeDocument/2006/relationships/image" Target="../media/image11.png"/><Relationship Id="rId4" Type="http://schemas.microsoft.com/office/2007/relationships/hdphoto" Target="../media/hdphoto6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microsoft.com/office/2007/relationships/hdphoto" Target="../media/hdphoto8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B12997C4-B99B-4889-B9F0-636BB8C0A654}"/>
              </a:ext>
            </a:extLst>
          </p:cNvPr>
          <p:cNvGrpSpPr/>
          <p:nvPr/>
        </p:nvGrpSpPr>
        <p:grpSpPr>
          <a:xfrm>
            <a:off x="238285" y="289956"/>
            <a:ext cx="11808402" cy="6387550"/>
            <a:chOff x="238285" y="289956"/>
            <a:chExt cx="11808402" cy="6387550"/>
          </a:xfrm>
        </p:grpSpPr>
        <p:sp>
          <p:nvSpPr>
            <p:cNvPr id="26" name="Shape 109">
              <a:extLst>
                <a:ext uri="{FF2B5EF4-FFF2-40B4-BE49-F238E27FC236}">
                  <a16:creationId xmlns:a16="http://schemas.microsoft.com/office/drawing/2014/main" id="{27DFD75A-421E-42ED-B194-416BA3A93296}"/>
                </a:ext>
              </a:extLst>
            </p:cNvPr>
            <p:cNvSpPr txBox="1"/>
            <p:nvPr/>
          </p:nvSpPr>
          <p:spPr>
            <a:xfrm rot="5400000">
              <a:off x="10787986" y="3903823"/>
              <a:ext cx="2010453" cy="682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i="0" u="none" strike="noStrike" cap="none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DATA SCIENCE SCHOOL</a:t>
              </a:r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8C418FB2-A21E-491A-80B3-2C638E8E894B}"/>
                </a:ext>
              </a:extLst>
            </p:cNvPr>
            <p:cNvGrpSpPr/>
            <p:nvPr/>
          </p:nvGrpSpPr>
          <p:grpSpPr>
            <a:xfrm>
              <a:off x="238285" y="289956"/>
              <a:ext cx="11808402" cy="6387550"/>
              <a:chOff x="238285" y="289956"/>
              <a:chExt cx="11808402" cy="6387550"/>
            </a:xfrm>
          </p:grpSpPr>
          <p:sp>
            <p:nvSpPr>
              <p:cNvPr id="25" name="Shape 109">
                <a:extLst>
                  <a:ext uri="{FF2B5EF4-FFF2-40B4-BE49-F238E27FC236}">
                    <a16:creationId xmlns:a16="http://schemas.microsoft.com/office/drawing/2014/main" id="{2CBAB68B-18E4-4829-ACEE-E1E8B3569227}"/>
                  </a:ext>
                </a:extLst>
              </p:cNvPr>
              <p:cNvSpPr txBox="1"/>
              <p:nvPr/>
            </p:nvSpPr>
            <p:spPr>
              <a:xfrm>
                <a:off x="238285" y="289956"/>
                <a:ext cx="4965693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2018 FAST CAMPUS</a:t>
                </a:r>
              </a:p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500" dirty="0">
                    <a:solidFill>
                      <a:schemeClr val="dk1"/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SCHOOL PRESENTATION</a:t>
                </a:r>
              </a:p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sz="1500" i="0" u="none" strike="noStrike" cap="none" dirty="0">
                  <a:solidFill>
                    <a:schemeClr val="dk1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endParaRPr>
              </a:p>
            </p:txBody>
          </p:sp>
          <p:grpSp>
            <p:nvGrpSpPr>
              <p:cNvPr id="13" name="그룹 12">
                <a:extLst>
                  <a:ext uri="{FF2B5EF4-FFF2-40B4-BE49-F238E27FC236}">
                    <a16:creationId xmlns:a16="http://schemas.microsoft.com/office/drawing/2014/main" id="{3DBA7156-A2A0-4415-935F-593C274B325C}"/>
                  </a:ext>
                </a:extLst>
              </p:cNvPr>
              <p:cNvGrpSpPr/>
              <p:nvPr/>
            </p:nvGrpSpPr>
            <p:grpSpPr>
              <a:xfrm>
                <a:off x="313048" y="351923"/>
                <a:ext cx="11615079" cy="6045906"/>
                <a:chOff x="313048" y="351923"/>
                <a:chExt cx="11615079" cy="6045906"/>
              </a:xfrm>
            </p:grpSpPr>
            <p:pic>
              <p:nvPicPr>
                <p:cNvPr id="16" name="그림 15">
                  <a:extLst>
                    <a:ext uri="{FF2B5EF4-FFF2-40B4-BE49-F238E27FC236}">
                      <a16:creationId xmlns:a16="http://schemas.microsoft.com/office/drawing/2014/main" id="{EE99BD7C-DD57-47FA-95B7-8F735DCF39B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t="32705" b="24016"/>
                <a:stretch/>
              </p:blipFill>
              <p:spPr>
                <a:xfrm>
                  <a:off x="10009387" y="351923"/>
                  <a:ext cx="1918740" cy="659567"/>
                </a:xfrm>
                <a:prstGeom prst="rect">
                  <a:avLst/>
                </a:prstGeom>
              </p:spPr>
            </p:pic>
            <p:cxnSp>
              <p:nvCxnSpPr>
                <p:cNvPr id="23" name="직선 연결선 22">
                  <a:extLst>
                    <a:ext uri="{FF2B5EF4-FFF2-40B4-BE49-F238E27FC236}">
                      <a16:creationId xmlns:a16="http://schemas.microsoft.com/office/drawing/2014/main" id="{20DDC766-63B2-4426-8B88-37DD63535908}"/>
                    </a:ext>
                  </a:extLst>
                </p:cNvPr>
                <p:cNvCxnSpPr/>
                <p:nvPr/>
              </p:nvCxnSpPr>
              <p:spPr>
                <a:xfrm flipH="1">
                  <a:off x="10463134" y="6397829"/>
                  <a:ext cx="1295959" cy="0"/>
                </a:xfrm>
                <a:prstGeom prst="line">
                  <a:avLst/>
                </a:prstGeom>
                <a:ln w="381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직선 연결선 20">
                  <a:extLst>
                    <a:ext uri="{FF2B5EF4-FFF2-40B4-BE49-F238E27FC236}">
                      <a16:creationId xmlns:a16="http://schemas.microsoft.com/office/drawing/2014/main" id="{097C0A41-E9C6-40EC-B4EB-70755947E40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13048" y="865631"/>
                  <a:ext cx="2282484" cy="0"/>
                </a:xfrm>
                <a:prstGeom prst="line">
                  <a:avLst/>
                </a:prstGeom>
                <a:ln w="381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7" name="Shape 109">
                <a:extLst>
                  <a:ext uri="{FF2B5EF4-FFF2-40B4-BE49-F238E27FC236}">
                    <a16:creationId xmlns:a16="http://schemas.microsoft.com/office/drawing/2014/main" id="{6FED0638-1708-4678-A49A-6EDC0D4F7168}"/>
                  </a:ext>
                </a:extLst>
              </p:cNvPr>
              <p:cNvSpPr txBox="1"/>
              <p:nvPr/>
            </p:nvSpPr>
            <p:spPr>
              <a:xfrm>
                <a:off x="9963464" y="6431285"/>
                <a:ext cx="2083223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00" dirty="0">
                    <a:solidFill>
                      <a:schemeClr val="dk1"/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FAST CAMPUS SCHOOL 2018</a:t>
                </a:r>
              </a:p>
            </p:txBody>
          </p:sp>
        </p:grp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D13F5C5C-3B4D-4EFD-8FC7-2FE72AAA5187}"/>
              </a:ext>
            </a:extLst>
          </p:cNvPr>
          <p:cNvGrpSpPr/>
          <p:nvPr/>
        </p:nvGrpSpPr>
        <p:grpSpPr>
          <a:xfrm>
            <a:off x="274574" y="1910510"/>
            <a:ext cx="10955166" cy="3475273"/>
            <a:chOff x="274574" y="2019694"/>
            <a:chExt cx="10955166" cy="3475273"/>
          </a:xfrm>
        </p:grpSpPr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14DD144B-8568-410F-8963-DB77A47FE009}"/>
                </a:ext>
              </a:extLst>
            </p:cNvPr>
            <p:cNvPicPr preferRelativeResize="0">
              <a:picLocks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8750" b="99792" l="10000" r="90000">
                          <a14:foregroundMark x1="44583" y1="55833" x2="44583" y2="55833"/>
                          <a14:foregroundMark x1="40104" y1="31042" x2="40104" y2="31042"/>
                          <a14:foregroundMark x1="42708" y1="23646" x2="42708" y2="23646"/>
                          <a14:foregroundMark x1="53646" y1="22083" x2="53646" y2="22083"/>
                          <a14:foregroundMark x1="34375" y1="97188" x2="34375" y2="97188"/>
                          <a14:foregroundMark x1="42083" y1="56875" x2="42083" y2="56875"/>
                          <a14:foregroundMark x1="39479" y1="53229" x2="39479" y2="53229"/>
                          <a14:foregroundMark x1="38229" y1="44688" x2="38229" y2="44688"/>
                          <a14:foregroundMark x1="38854" y1="32500" x2="38854" y2="32500"/>
                          <a14:foregroundMark x1="35625" y1="36146" x2="35625" y2="36146"/>
                          <a14:foregroundMark x1="36979" y1="42813" x2="36979" y2="42813"/>
                          <a14:foregroundMark x1="43958" y1="22917" x2="43958" y2="22917"/>
                          <a14:foregroundMark x1="40104" y1="33229" x2="40104" y2="33229"/>
                          <a14:foregroundMark x1="38229" y1="36979" x2="38229" y2="36979"/>
                          <a14:foregroundMark x1="38229" y1="37708" x2="38229" y2="37708"/>
                          <a14:foregroundMark x1="37604" y1="42813" x2="37604" y2="42813"/>
                          <a14:foregroundMark x1="36979" y1="49896" x2="36979" y2="49896"/>
                          <a14:foregroundMark x1="37604" y1="58021" x2="37604" y2="58021"/>
                          <a14:foregroundMark x1="40104" y1="64271" x2="40104" y2="64271"/>
                          <a14:foregroundMark x1="37604" y1="72813" x2="37604" y2="72813"/>
                          <a14:foregroundMark x1="31771" y1="71354" x2="31771" y2="71354"/>
                          <a14:foregroundMark x1="30521" y1="68021" x2="30521" y2="68021"/>
                          <a14:foregroundMark x1="29271" y1="72813" x2="29271" y2="72813"/>
                          <a14:foregroundMark x1="28542" y1="79792" x2="28542" y2="79792"/>
                          <a14:foregroundMark x1="32396" y1="84271" x2="32396" y2="84271"/>
                          <a14:foregroundMark x1="36979" y1="94583" x2="36979" y2="94583"/>
                          <a14:foregroundMark x1="51042" y1="97188" x2="51042" y2="97188"/>
                          <a14:foregroundMark x1="81146" y1="99792" x2="81146" y2="99792"/>
                          <a14:foregroundMark x1="84375" y1="97604" x2="84375" y2="97604"/>
                          <a14:foregroundMark x1="82500" y1="85729" x2="82500" y2="84688"/>
                          <a14:foregroundMark x1="78646" y1="72813" x2="78646" y2="72813"/>
                          <a14:foregroundMark x1="78021" y1="65417" x2="78021" y2="65417"/>
                          <a14:foregroundMark x1="75417" y1="61354" x2="75417" y2="61354"/>
                          <a14:foregroundMark x1="43333" y1="79792" x2="43333" y2="79792"/>
                          <a14:foregroundMark x1="41458" y1="54688" x2="41458" y2="54688"/>
                          <a14:foregroundMark x1="42708" y1="48438" x2="42708" y2="48438"/>
                          <a14:foregroundMark x1="40729" y1="66146" x2="40729" y2="66146"/>
                          <a14:foregroundMark x1="35000" y1="78021" x2="35000" y2="78021"/>
                          <a14:foregroundMark x1="45313" y1="86875" x2="45313" y2="86875"/>
                          <a14:foregroundMark x1="54271" y1="97188" x2="54271" y2="97188"/>
                          <a14:foregroundMark x1="63854" y1="96146" x2="63854" y2="96146"/>
                          <a14:foregroundMark x1="75417" y1="95729" x2="75417" y2="95729"/>
                          <a14:foregroundMark x1="76042" y1="86875" x2="76042" y2="86875"/>
                          <a14:foregroundMark x1="48438" y1="78021" x2="48438" y2="78021"/>
                          <a14:foregroundMark x1="46563" y1="68750" x2="46563" y2="68750"/>
                          <a14:foregroundMark x1="53646" y1="61354" x2="53646" y2="61354"/>
                          <a14:foregroundMark x1="68333" y1="65000" x2="68333" y2="65000"/>
                          <a14:foregroundMark x1="76667" y1="60938" x2="76667" y2="60938"/>
                          <a14:foregroundMark x1="64479" y1="75729" x2="64479" y2="75729"/>
                          <a14:foregroundMark x1="58750" y1="85417" x2="58750" y2="85417"/>
                          <a14:foregroundMark x1="56146" y1="93854" x2="56146" y2="93854"/>
                          <a14:foregroundMark x1="67083" y1="95313" x2="67083" y2="95313"/>
                          <a14:foregroundMark x1="68333" y1="60938" x2="68333" y2="60938"/>
                          <a14:foregroundMark x1="62604" y1="67604" x2="62604" y2="67604"/>
                          <a14:foregroundMark x1="54896" y1="73542" x2="54896" y2="73542"/>
                          <a14:foregroundMark x1="36250" y1="86458" x2="36250" y2="86458"/>
                          <a14:foregroundMark x1="51667" y1="89063" x2="51667" y2="89063"/>
                          <a14:foregroundMark x1="72813" y1="91250" x2="72813" y2="91250"/>
                          <a14:foregroundMark x1="63229" y1="98333" x2="63229" y2="98333"/>
                          <a14:foregroundMark x1="45938" y1="96875" x2="45938" y2="96875"/>
                          <a14:foregroundMark x1="42708" y1="98333" x2="42708" y2="98333"/>
                          <a14:foregroundMark x1="54271" y1="98646" x2="54271" y2="98646"/>
                          <a14:foregroundMark x1="70313" y1="98333" x2="73438" y2="97917"/>
                          <a14:foregroundMark x1="76042" y1="93854" x2="72188" y2="92396"/>
                          <a14:foregroundMark x1="65104" y1="87188" x2="65104" y2="87188"/>
                          <a14:foregroundMark x1="56771" y1="82813" x2="56771" y2="81354"/>
                          <a14:foregroundMark x1="53646" y1="73542" x2="53646" y2="73542"/>
                          <a14:foregroundMark x1="72188" y1="66563" x2="72188" y2="66563"/>
                          <a14:foregroundMark x1="80521" y1="72083" x2="80521" y2="72083"/>
                          <a14:foregroundMark x1="75417" y1="82396" x2="75417" y2="82396"/>
                          <a14:foregroundMark x1="74792" y1="85417" x2="74792" y2="85417"/>
                          <a14:foregroundMark x1="57500" y1="69479" x2="57500" y2="69479"/>
                          <a14:foregroundMark x1="55521" y1="72083" x2="55521" y2="72083"/>
                          <a14:foregroundMark x1="58750" y1="69792" x2="58750" y2="69792"/>
                          <a14:foregroundMark x1="60625" y1="29479" x2="60625" y2="29479"/>
                          <a14:foregroundMark x1="60625" y1="31354" x2="60625" y2="31354"/>
                          <a14:foregroundMark x1="61979" y1="35104" x2="61979" y2="35104"/>
                          <a14:foregroundMark x1="61979" y1="33229" x2="61979" y2="33229"/>
                          <a14:foregroundMark x1="61979" y1="33958" x2="61979" y2="33958"/>
                          <a14:foregroundMark x1="70729" y1="35833" x2="70729" y2="35833"/>
                          <a14:backgroundMark x1="29271" y1="46875" x2="29271" y2="46875"/>
                          <a14:backgroundMark x1="31771" y1="59896" x2="31771" y2="59896"/>
                          <a14:backgroundMark x1="86979" y1="30625" x2="86979" y2="30625"/>
                          <a14:backgroundMark x1="81875" y1="42813" x2="81875" y2="42813"/>
                          <a14:backgroundMark x1="70313" y1="48021" x2="70313" y2="48021"/>
                          <a14:backgroundMark x1="29271" y1="28438" x2="29271" y2="28438"/>
                          <a14:backgroundMark x1="63229" y1="25833" x2="63229" y2="25833"/>
                          <a14:backgroundMark x1="71563" y1="46875" x2="71563" y2="46875"/>
                          <a14:backgroundMark x1="63229" y1="24688" x2="63229" y2="24688"/>
                          <a14:backgroundMark x1="64479" y1="27292" x2="64479" y2="27292"/>
                          <a14:backgroundMark x1="63229" y1="29896" x2="63229" y2="29896"/>
                          <a14:backgroundMark x1="65833" y1="33229" x2="65833" y2="33229"/>
                          <a14:backgroundMark x1="63854" y1="28021" x2="63854" y2="28021"/>
                          <a14:backgroundMark x1="27292" y1="43229" x2="27292" y2="43229"/>
                          <a14:backgroundMark x1="28542" y1="49896" x2="28542" y2="49896"/>
                          <a14:backgroundMark x1="31146" y1="58021" x2="31146" y2="58021"/>
                          <a14:backgroundMark x1="65833" y1="29479" x2="65833" y2="29479"/>
                          <a14:backgroundMark x1="68958" y1="37292" x2="68958" y2="37292"/>
                          <a14:backgroundMark x1="30521" y1="38750" x2="30521" y2="38750"/>
                          <a14:backgroundMark x1="31146" y1="62083" x2="31146" y2="62083"/>
                          <a14:backgroundMark x1="32396" y1="56563" x2="32396" y2="56563"/>
                          <a14:backgroundMark x1="32396" y1="56875" x2="32396" y2="56875"/>
                          <a14:backgroundMark x1="30521" y1="38021" x2="30521" y2="38021"/>
                          <a14:backgroundMark x1="61979" y1="25417" x2="61979" y2="25417"/>
                          <a14:backgroundMark x1="32396" y1="40208" x2="32396" y2="40208"/>
                          <a14:backgroundMark x1="26042" y1="43958" x2="26042" y2="43958"/>
                          <a14:backgroundMark x1="31146" y1="34375" x2="31146" y2="34375"/>
                          <a14:backgroundMark x1="30521" y1="36979" x2="30521" y2="36979"/>
                          <a14:backgroundMark x1="31771" y1="35417" x2="31771" y2="35417"/>
                          <a14:backgroundMark x1="61250" y1="26563" x2="61250" y2="26563"/>
                          <a14:backgroundMark x1="32396" y1="35104" x2="32396" y2="35104"/>
                          <a14:backgroundMark x1="33125" y1="35833" x2="33125" y2="35833"/>
                          <a14:backgroundMark x1="29271" y1="34688" x2="29271" y2="34688"/>
                          <a14:backgroundMark x1="32917" y1="33750" x2="32917" y2="33750"/>
                          <a14:backgroundMark x1="65313" y1="32292" x2="65313" y2="32292"/>
                          <a14:backgroundMark x1="77708" y1="41146" x2="77708" y2="41146"/>
                          <a14:backgroundMark x1="71458" y1="53333" x2="71458" y2="53333"/>
                          <a14:backgroundMark x1="31458" y1="33333" x2="31458" y2="33333"/>
                          <a14:backgroundMark x1="32188" y1="34063" x2="32188" y2="34063"/>
                          <a14:backgroundMark x1="30833" y1="57188" x2="30833" y2="57188"/>
                          <a14:backgroundMark x1="67292" y1="31875" x2="67292" y2="31875"/>
                          <a14:backgroundMark x1="68750" y1="45104" x2="68750" y2="45104"/>
                          <a14:backgroundMark x1="31458" y1="34375" x2="31458" y2="34375"/>
                          <a14:backgroundMark x1="32188" y1="33333" x2="32188" y2="33333"/>
                          <a14:backgroundMark x1="32917" y1="34375" x2="32917" y2="34375"/>
                          <a14:backgroundMark x1="32917" y1="34375" x2="32917" y2="34375"/>
                          <a14:backgroundMark x1="33542" y1="36563" x2="33542" y2="36563"/>
                          <a14:backgroundMark x1="33542" y1="34063" x2="33542" y2="34063"/>
                          <a14:backgroundMark x1="32917" y1="58646" x2="32917" y2="58646"/>
                          <a14:backgroundMark x1="30833" y1="61458" x2="30833" y2="61458"/>
                          <a14:backgroundMark x1="32917" y1="36146" x2="32917" y2="36146"/>
                          <a14:backgroundMark x1="34271" y1="34063" x2="34271" y2="34063"/>
                          <a14:backgroundMark x1="34271" y1="32604" x2="34271" y2="32604"/>
                          <a14:backgroundMark x1="34896" y1="31875" x2="34896" y2="31875"/>
                          <a14:backgroundMark x1="33542" y1="33021" x2="33542" y2="3302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842"/>
            <a:stretch/>
          </p:blipFill>
          <p:spPr>
            <a:xfrm>
              <a:off x="2215223" y="2019694"/>
              <a:ext cx="1980000" cy="3456000"/>
            </a:xfrm>
            <a:prstGeom prst="rect">
              <a:avLst/>
            </a:prstGeom>
          </p:spPr>
        </p:pic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A4193AA2-CE9E-48FB-94F6-EA62A5EBD47E}"/>
                </a:ext>
              </a:extLst>
            </p:cNvPr>
            <p:cNvGrpSpPr/>
            <p:nvPr/>
          </p:nvGrpSpPr>
          <p:grpSpPr>
            <a:xfrm>
              <a:off x="274574" y="2020128"/>
              <a:ext cx="10955166" cy="3474839"/>
              <a:chOff x="274574" y="2020128"/>
              <a:chExt cx="10955166" cy="3474839"/>
            </a:xfrm>
          </p:grpSpPr>
          <p:sp>
            <p:nvSpPr>
              <p:cNvPr id="24" name="Shape 109">
                <a:extLst>
                  <a:ext uri="{FF2B5EF4-FFF2-40B4-BE49-F238E27FC236}">
                    <a16:creationId xmlns:a16="http://schemas.microsoft.com/office/drawing/2014/main" id="{EF558688-AA87-47F6-B1F5-3492CBE8515B}"/>
                  </a:ext>
                </a:extLst>
              </p:cNvPr>
              <p:cNvSpPr txBox="1"/>
              <p:nvPr/>
            </p:nvSpPr>
            <p:spPr>
              <a:xfrm>
                <a:off x="6264047" y="2096308"/>
                <a:ext cx="4965693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5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2018 </a:t>
                </a:r>
                <a:r>
                  <a:rPr lang="en-US" sz="1500" b="1" dirty="0">
                    <a:solidFill>
                      <a:srgbClr val="EE234B"/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FAST CAMPUS</a:t>
                </a:r>
              </a:p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000" b="1" dirty="0">
                    <a:solidFill>
                      <a:schemeClr val="dk1"/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DATA SCIENCE</a:t>
                </a:r>
              </a:p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000" b="1" dirty="0">
                    <a:solidFill>
                      <a:schemeClr val="dk1"/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SCHOOL PROJECT(1)</a:t>
                </a:r>
              </a:p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sz="1500" b="1" i="0" u="none" strike="noStrike" cap="none" dirty="0">
                  <a:solidFill>
                    <a:schemeClr val="dk1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endParaRPr>
              </a:p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REGRESSION ANALYSIS</a:t>
                </a:r>
              </a:p>
              <a:p>
                <a:pPr lvl="0">
                  <a:lnSpc>
                    <a:spcPct val="110000"/>
                  </a:lnSpc>
                </a:pPr>
                <a:r>
                  <a:rPr lang="en-US" sz="1500" b="1" i="0" u="none" strike="noStrike" cap="none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TEAM: </a:t>
                </a:r>
                <a:r>
                  <a:rPr lang="en-US" sz="15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FORTUNETELLER</a:t>
                </a:r>
                <a:endParaRPr lang="en-US" sz="1500" b="1" i="0" u="none" strike="noStrike" cap="none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endParaRPr>
              </a:p>
            </p:txBody>
          </p:sp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B21B8BBC-8F4A-4F09-837B-CD8AF4883259}"/>
                  </a:ext>
                </a:extLst>
              </p:cNvPr>
              <p:cNvGrpSpPr/>
              <p:nvPr/>
            </p:nvGrpSpPr>
            <p:grpSpPr>
              <a:xfrm>
                <a:off x="274574" y="2020128"/>
                <a:ext cx="5937440" cy="3463939"/>
                <a:chOff x="274574" y="2098686"/>
                <a:chExt cx="5937440" cy="3103503"/>
              </a:xfrm>
            </p:grpSpPr>
            <p:pic>
              <p:nvPicPr>
                <p:cNvPr id="8" name="그림 7">
                  <a:extLst>
                    <a:ext uri="{FF2B5EF4-FFF2-40B4-BE49-F238E27FC236}">
                      <a16:creationId xmlns:a16="http://schemas.microsoft.com/office/drawing/2014/main" id="{6D2E349F-79F7-4884-8B51-CAA3832FD054}"/>
                    </a:ext>
                  </a:extLst>
                </p:cNvPr>
                <p:cNvPicPr preferRelativeResize="0">
                  <a:picLocks/>
                </p:cNvPicPr>
                <p:nvPr/>
              </p:nvPicPr>
              <p:blipFill rotWithShape="1">
                <a:blip r:embed="rId6"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ackgroundRemoval t="32917" b="71667" l="5421" r="89872">
                              <a14:foregroundMark x1="45364" y1="71181" x2="45364" y2="71181"/>
                              <a14:foregroundMark x1="43367" y1="71667" x2="43367" y2="71667"/>
                              <a14:foregroundMark x1="68188" y1="67986" x2="68188" y2="67986"/>
                              <a14:foregroundMark x1="15835" y1="33750" x2="15835" y2="33750"/>
                              <a14:foregroundMark x1="12981" y1="33958" x2="12981" y2="33958"/>
                              <a14:foregroundMark x1="19258" y1="32917" x2="19258" y2="32917"/>
                              <a14:foregroundMark x1="25392" y1="34444" x2="25392" y2="34444"/>
                              <a14:foregroundMark x1="30956" y1="36319" x2="30956" y2="36319"/>
                              <a14:foregroundMark x1="14408" y1="41181" x2="14408" y2="41181"/>
                              <a14:foregroundMark x1="9558" y1="35139" x2="9558" y2="35139"/>
                              <a14:foregroundMark x1="7561" y1="36806" x2="7561" y2="36806"/>
                              <a14:foregroundMark x1="6847" y1="39167" x2="6847" y2="39167"/>
                              <a14:foregroundMark x1="8845" y1="41181" x2="8845" y2="41181"/>
                              <a14:foregroundMark x1="8845" y1="36944" x2="8845" y2="36944"/>
                              <a14:foregroundMark x1="6847" y1="37639" x2="6847" y2="37639"/>
                              <a14:foregroundMark x1="5421" y1="38333" x2="5421" y2="38333"/>
                              <a14:foregroundMark x1="6847" y1="40833" x2="6847" y2="40833"/>
                              <a14:foregroundMark x1="10271" y1="42986" x2="10271" y2="42986"/>
                              <a14:foregroundMark x1="12411" y1="44514" x2="12411" y2="44514"/>
                              <a14:foregroundMark x1="12411" y1="43542" x2="12411" y2="43542"/>
                              <a14:foregroundMark x1="39230" y1="52500" x2="39230" y2="52500"/>
                              <a14:foregroundMark x1="47361" y1="55486" x2="47361" y2="55486"/>
                              <a14:foregroundMark x1="58631" y1="62431" x2="58631" y2="62431"/>
                              <a14:backgroundMark x1="57204" y1="38958" x2="57204" y2="38958"/>
                              <a14:backgroundMark x1="67475" y1="67361" x2="67475" y2="67361"/>
                              <a14:backgroundMark x1="59914" y1="69375" x2="59914" y2="69375"/>
                              <a14:backgroundMark x1="8274" y1="43819" x2="8274" y2="43819"/>
                              <a14:backgroundMark x1="4137" y1="40694" x2="4137" y2="40694"/>
                              <a14:backgroundMark x1="6134" y1="40486" x2="6134" y2="40486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29598" b="30073"/>
                <a:stretch/>
              </p:blipFill>
              <p:spPr>
                <a:xfrm>
                  <a:off x="4232014" y="2105799"/>
                  <a:ext cx="1980000" cy="3096390"/>
                </a:xfrm>
                <a:prstGeom prst="rect">
                  <a:avLst/>
                </a:prstGeom>
              </p:spPr>
            </p:pic>
            <p:pic>
              <p:nvPicPr>
                <p:cNvPr id="9" name="그림 8">
                  <a:extLst>
                    <a:ext uri="{FF2B5EF4-FFF2-40B4-BE49-F238E27FC236}">
                      <a16:creationId xmlns:a16="http://schemas.microsoft.com/office/drawing/2014/main" id="{91E70E0F-13F4-41B6-952B-94AB63065FEC}"/>
                    </a:ext>
                  </a:extLst>
                </p:cNvPr>
                <p:cNvPicPr preferRelativeResize="0">
                  <a:picLocks/>
                </p:cNvPicPr>
                <p:nvPr/>
              </p:nvPicPr>
              <p:blipFill rotWithShape="1">
                <a:blip r:embed="rId8">
                  <a:extLst>
                    <a:ext uri="{BEBA8EAE-BF5A-486C-A8C5-ECC9F3942E4B}">
                      <a14:imgProps xmlns:a14="http://schemas.microsoft.com/office/drawing/2010/main">
                        <a14:imgLayer r:embed="rId9">
                          <a14:imgEffect>
                            <a14:saturation sat="66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15407"/>
                <a:stretch/>
              </p:blipFill>
              <p:spPr>
                <a:xfrm>
                  <a:off x="274574" y="2098686"/>
                  <a:ext cx="1980000" cy="3096000"/>
                </a:xfrm>
                <a:prstGeom prst="rect">
                  <a:avLst/>
                </a:prstGeom>
              </p:spPr>
            </p:pic>
          </p:grp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B3175E74-9E20-44D7-8F28-EF74A77DA8D6}"/>
                  </a:ext>
                </a:extLst>
              </p:cNvPr>
              <p:cNvSpPr/>
              <p:nvPr/>
            </p:nvSpPr>
            <p:spPr>
              <a:xfrm>
                <a:off x="364668" y="2050108"/>
                <a:ext cx="5913203" cy="3444859"/>
              </a:xfrm>
              <a:prstGeom prst="rect">
                <a:avLst/>
              </a:prstGeom>
              <a:solidFill>
                <a:srgbClr val="000000">
                  <a:alpha val="67843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990039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71218AEB-AB41-49C9-9613-B858B3253BE6}"/>
              </a:ext>
            </a:extLst>
          </p:cNvPr>
          <p:cNvGrpSpPr/>
          <p:nvPr/>
        </p:nvGrpSpPr>
        <p:grpSpPr>
          <a:xfrm>
            <a:off x="238285" y="289956"/>
            <a:ext cx="11808402" cy="6387550"/>
            <a:chOff x="238285" y="289956"/>
            <a:chExt cx="11808402" cy="6387550"/>
          </a:xfrm>
        </p:grpSpPr>
        <p:sp>
          <p:nvSpPr>
            <p:cNvPr id="12" name="Shape 109">
              <a:extLst>
                <a:ext uri="{FF2B5EF4-FFF2-40B4-BE49-F238E27FC236}">
                  <a16:creationId xmlns:a16="http://schemas.microsoft.com/office/drawing/2014/main" id="{85587508-A16E-43F5-AFF2-1CB7EBEED5E8}"/>
                </a:ext>
              </a:extLst>
            </p:cNvPr>
            <p:cNvSpPr txBox="1"/>
            <p:nvPr/>
          </p:nvSpPr>
          <p:spPr>
            <a:xfrm rot="5400000">
              <a:off x="10787986" y="3903823"/>
              <a:ext cx="2010453" cy="682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i="0" u="none" strike="noStrike" cap="none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DATA SCIENCE SCHOOL</a:t>
              </a:r>
            </a:p>
          </p:txBody>
        </p: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53F3BED9-1A1C-4074-8342-C29FB62BAFB1}"/>
                </a:ext>
              </a:extLst>
            </p:cNvPr>
            <p:cNvGrpSpPr/>
            <p:nvPr/>
          </p:nvGrpSpPr>
          <p:grpSpPr>
            <a:xfrm>
              <a:off x="238285" y="289956"/>
              <a:ext cx="11808402" cy="6387550"/>
              <a:chOff x="238285" y="289956"/>
              <a:chExt cx="11808402" cy="6387550"/>
            </a:xfrm>
          </p:grpSpPr>
          <p:sp>
            <p:nvSpPr>
              <p:cNvPr id="14" name="Shape 109">
                <a:extLst>
                  <a:ext uri="{FF2B5EF4-FFF2-40B4-BE49-F238E27FC236}">
                    <a16:creationId xmlns:a16="http://schemas.microsoft.com/office/drawing/2014/main" id="{BFAAD73C-3DA4-4EEB-8FC9-BBD8B85FEA78}"/>
                  </a:ext>
                </a:extLst>
              </p:cNvPr>
              <p:cNvSpPr txBox="1"/>
              <p:nvPr/>
            </p:nvSpPr>
            <p:spPr>
              <a:xfrm>
                <a:off x="238285" y="289956"/>
                <a:ext cx="4965693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2018 FAST CAMPUS</a:t>
                </a:r>
              </a:p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500" dirty="0">
                    <a:solidFill>
                      <a:schemeClr val="dk1"/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SCHOOL PRESENTATION</a:t>
                </a:r>
              </a:p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sz="1500" i="0" u="none" strike="noStrike" cap="none" dirty="0">
                  <a:solidFill>
                    <a:schemeClr val="dk1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endParaRPr>
              </a:p>
            </p:txBody>
          </p:sp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C5BDC733-8691-4E7B-8B31-9C164DBEBD70}"/>
                  </a:ext>
                </a:extLst>
              </p:cNvPr>
              <p:cNvGrpSpPr/>
              <p:nvPr/>
            </p:nvGrpSpPr>
            <p:grpSpPr>
              <a:xfrm>
                <a:off x="313048" y="351923"/>
                <a:ext cx="11615079" cy="6045906"/>
                <a:chOff x="313048" y="351923"/>
                <a:chExt cx="11615079" cy="6045906"/>
              </a:xfrm>
            </p:grpSpPr>
            <p:pic>
              <p:nvPicPr>
                <p:cNvPr id="17" name="그림 16">
                  <a:extLst>
                    <a:ext uri="{FF2B5EF4-FFF2-40B4-BE49-F238E27FC236}">
                      <a16:creationId xmlns:a16="http://schemas.microsoft.com/office/drawing/2014/main" id="{01BAC350-A60F-4950-B2DF-1AFEF70A5EB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t="32705" b="24016"/>
                <a:stretch/>
              </p:blipFill>
              <p:spPr>
                <a:xfrm>
                  <a:off x="10009387" y="351923"/>
                  <a:ext cx="1918740" cy="659567"/>
                </a:xfrm>
                <a:prstGeom prst="rect">
                  <a:avLst/>
                </a:prstGeom>
              </p:spPr>
            </p:pic>
            <p:cxnSp>
              <p:nvCxnSpPr>
                <p:cNvPr id="18" name="직선 연결선 17">
                  <a:extLst>
                    <a:ext uri="{FF2B5EF4-FFF2-40B4-BE49-F238E27FC236}">
                      <a16:creationId xmlns:a16="http://schemas.microsoft.com/office/drawing/2014/main" id="{DCA03F9C-458F-4AE2-AD6E-8A310478B973}"/>
                    </a:ext>
                  </a:extLst>
                </p:cNvPr>
                <p:cNvCxnSpPr/>
                <p:nvPr/>
              </p:nvCxnSpPr>
              <p:spPr>
                <a:xfrm flipH="1">
                  <a:off x="10463134" y="6397829"/>
                  <a:ext cx="1295959" cy="0"/>
                </a:xfrm>
                <a:prstGeom prst="line">
                  <a:avLst/>
                </a:prstGeom>
                <a:ln w="381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직선 연결선 18">
                  <a:extLst>
                    <a:ext uri="{FF2B5EF4-FFF2-40B4-BE49-F238E27FC236}">
                      <a16:creationId xmlns:a16="http://schemas.microsoft.com/office/drawing/2014/main" id="{556836A3-9A7C-4030-B1D7-DE655DA42CC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13048" y="865631"/>
                  <a:ext cx="2282484" cy="0"/>
                </a:xfrm>
                <a:prstGeom prst="line">
                  <a:avLst/>
                </a:prstGeom>
                <a:ln w="381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6" name="Shape 109">
                <a:extLst>
                  <a:ext uri="{FF2B5EF4-FFF2-40B4-BE49-F238E27FC236}">
                    <a16:creationId xmlns:a16="http://schemas.microsoft.com/office/drawing/2014/main" id="{A8F3774E-EC84-4CEC-A279-A8B87CE72B27}"/>
                  </a:ext>
                </a:extLst>
              </p:cNvPr>
              <p:cNvSpPr txBox="1"/>
              <p:nvPr/>
            </p:nvSpPr>
            <p:spPr>
              <a:xfrm>
                <a:off x="9963464" y="6431285"/>
                <a:ext cx="2083223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00" dirty="0">
                    <a:solidFill>
                      <a:schemeClr val="dk1"/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FAST CAMPUS SCHOOL 2018</a:t>
                </a:r>
              </a:p>
            </p:txBody>
          </p:sp>
        </p:grp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6EF6CB4D-5653-4A27-B967-52B242E373F2}"/>
              </a:ext>
            </a:extLst>
          </p:cNvPr>
          <p:cNvSpPr txBox="1"/>
          <p:nvPr/>
        </p:nvSpPr>
        <p:spPr>
          <a:xfrm>
            <a:off x="3098042" y="1828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02B86596-4BB1-44A8-B137-1149ECE570DB}"/>
              </a:ext>
            </a:extLst>
          </p:cNvPr>
          <p:cNvGrpSpPr/>
          <p:nvPr/>
        </p:nvGrpSpPr>
        <p:grpSpPr>
          <a:xfrm>
            <a:off x="575930" y="2000825"/>
            <a:ext cx="10246744" cy="3105599"/>
            <a:chOff x="529656" y="2356030"/>
            <a:chExt cx="9984165" cy="3636339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AADB223E-7A00-4A45-8005-5044111E59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2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50"/>
            <a:stretch/>
          </p:blipFill>
          <p:spPr>
            <a:xfrm>
              <a:off x="529656" y="2384894"/>
              <a:ext cx="9479731" cy="3607475"/>
            </a:xfrm>
            <a:prstGeom prst="rect">
              <a:avLst/>
            </a:prstGeom>
          </p:spPr>
        </p:pic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F47A6913-438C-4990-A6EB-288CC5F57F85}"/>
                </a:ext>
              </a:extLst>
            </p:cNvPr>
            <p:cNvGrpSpPr/>
            <p:nvPr/>
          </p:nvGrpSpPr>
          <p:grpSpPr>
            <a:xfrm>
              <a:off x="10014398" y="2357600"/>
              <a:ext cx="499423" cy="2760310"/>
              <a:chOff x="10137230" y="2328820"/>
              <a:chExt cx="499423" cy="2929110"/>
            </a:xfrm>
          </p:grpSpPr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id="{2C3CBFE7-FB1E-4CAA-8138-A594DFDBE7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150878" y="2328820"/>
                <a:ext cx="485775" cy="1218746"/>
              </a:xfrm>
              <a:prstGeom prst="rect">
                <a:avLst/>
              </a:prstGeom>
            </p:spPr>
          </p:pic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20019670-10A0-4842-8571-3A8B48E6793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-14947" t="44432" r="10865" b="-5302"/>
              <a:stretch/>
            </p:blipFill>
            <p:spPr>
              <a:xfrm>
                <a:off x="10137230" y="3512781"/>
                <a:ext cx="485775" cy="1745149"/>
              </a:xfrm>
              <a:prstGeom prst="rect">
                <a:avLst/>
              </a:prstGeom>
            </p:spPr>
          </p:pic>
        </p:grp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7C727611-09C9-4436-8223-3EC1F7905F79}"/>
                </a:ext>
              </a:extLst>
            </p:cNvPr>
            <p:cNvSpPr/>
            <p:nvPr/>
          </p:nvSpPr>
          <p:spPr>
            <a:xfrm>
              <a:off x="2429301" y="2357600"/>
              <a:ext cx="341195" cy="258556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69D509B2-5E89-48F8-A95C-0C422C98C0A3}"/>
                </a:ext>
              </a:extLst>
            </p:cNvPr>
            <p:cNvSpPr/>
            <p:nvPr/>
          </p:nvSpPr>
          <p:spPr>
            <a:xfrm>
              <a:off x="4143330" y="2356030"/>
              <a:ext cx="341195" cy="258556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9013350D-5CDB-42E1-9DA3-1A6A378575B4}"/>
                </a:ext>
              </a:extLst>
            </p:cNvPr>
            <p:cNvSpPr/>
            <p:nvPr/>
          </p:nvSpPr>
          <p:spPr>
            <a:xfrm>
              <a:off x="6892970" y="2384895"/>
              <a:ext cx="648000" cy="258556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7" name="Shape 109">
            <a:extLst>
              <a:ext uri="{FF2B5EF4-FFF2-40B4-BE49-F238E27FC236}">
                <a16:creationId xmlns:a16="http://schemas.microsoft.com/office/drawing/2014/main" id="{F1AB0057-9AA7-494B-809A-AAEC8FD364A9}"/>
              </a:ext>
            </a:extLst>
          </p:cNvPr>
          <p:cNvSpPr txBox="1"/>
          <p:nvPr/>
        </p:nvSpPr>
        <p:spPr>
          <a:xfrm>
            <a:off x="575931" y="1478310"/>
            <a:ext cx="6231269" cy="430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1</a:t>
            </a:r>
            <a:r>
              <a:rPr lang="ko-KR" altLang="en-US" sz="15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번 스토어 </a:t>
            </a:r>
            <a:r>
              <a:rPr lang="en-US" altLang="ko-KR" sz="15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9</a:t>
            </a:r>
            <a:r>
              <a:rPr lang="ko-KR" altLang="en-US" sz="15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번 아이템 </a:t>
            </a:r>
            <a:r>
              <a:rPr lang="en-US" altLang="ko-KR" sz="15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Correlation Plot</a:t>
            </a:r>
            <a:r>
              <a:rPr lang="ko-KR" altLang="en-US" sz="15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 </a:t>
            </a:r>
            <a:endParaRPr lang="en-US" sz="1500" b="1" i="0" u="sng" strike="noStrike" cap="none" dirty="0">
              <a:solidFill>
                <a:schemeClr val="tx1">
                  <a:lumMod val="75000"/>
                  <a:lumOff val="25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  <a:cs typeface="Arial"/>
              <a:sym typeface="Arial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6552433-3B26-4C04-B550-ABE3C9542C24}"/>
              </a:ext>
            </a:extLst>
          </p:cNvPr>
          <p:cNvGrpSpPr/>
          <p:nvPr/>
        </p:nvGrpSpPr>
        <p:grpSpPr>
          <a:xfrm>
            <a:off x="353744" y="4775716"/>
            <a:ext cx="10108493" cy="503800"/>
            <a:chOff x="575930" y="4677414"/>
            <a:chExt cx="10108493" cy="503800"/>
          </a:xfrm>
        </p:grpSpPr>
        <p:sp>
          <p:nvSpPr>
            <p:cNvPr id="33" name="Shape 109">
              <a:extLst>
                <a:ext uri="{FF2B5EF4-FFF2-40B4-BE49-F238E27FC236}">
                  <a16:creationId xmlns:a16="http://schemas.microsoft.com/office/drawing/2014/main" id="{BFF63BE2-D939-43BA-8EC3-9C2D57F37CC5}"/>
                </a:ext>
              </a:extLst>
            </p:cNvPr>
            <p:cNvSpPr txBox="1"/>
            <p:nvPr/>
          </p:nvSpPr>
          <p:spPr>
            <a:xfrm>
              <a:off x="575930" y="4677414"/>
              <a:ext cx="3521973" cy="4300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 dirty="0">
                  <a:solidFill>
                    <a:srgbClr val="EA4C50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3</a:t>
              </a:r>
              <a:r>
                <a:rPr lang="en-US" sz="2000" b="1" i="0" u="none" strike="noStrike" cap="none" dirty="0">
                  <a:solidFill>
                    <a:srgbClr val="EA4C50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. FEATURE SELECTION</a:t>
              </a:r>
            </a:p>
          </p:txBody>
        </p:sp>
        <p:sp>
          <p:nvSpPr>
            <p:cNvPr id="34" name="Shape 109">
              <a:extLst>
                <a:ext uri="{FF2B5EF4-FFF2-40B4-BE49-F238E27FC236}">
                  <a16:creationId xmlns:a16="http://schemas.microsoft.com/office/drawing/2014/main" id="{7AD7C369-A7AC-4569-8D63-46C3D07F1B1D}"/>
                </a:ext>
              </a:extLst>
            </p:cNvPr>
            <p:cNvSpPr txBox="1"/>
            <p:nvPr/>
          </p:nvSpPr>
          <p:spPr>
            <a:xfrm>
              <a:off x="831809" y="4751124"/>
              <a:ext cx="9852614" cy="4300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endParaRPr>
            </a:p>
            <a:p>
              <a:pPr marL="285750" marR="0" lvl="0" indent="-28575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ko-KR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각 </a:t>
              </a:r>
              <a:r>
                <a:rPr lang="en-US" altLang="ko-KR" sz="15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Store_nbr</a:t>
              </a: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, </a:t>
              </a:r>
              <a:r>
                <a:rPr lang="en-US" altLang="ko-KR" sz="15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Item_nbr</a:t>
              </a:r>
              <a:r>
                <a:rPr lang="ko-KR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별로 나누어 </a:t>
              </a: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Modeling</a:t>
              </a:r>
              <a:r>
                <a:rPr lang="ko-KR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해야 한다</a:t>
              </a:r>
              <a:endPara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endParaRPr>
            </a:p>
            <a:p>
              <a:pPr marL="285750" marR="0" lvl="0" indent="-28575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Weather</a:t>
              </a:r>
              <a:r>
                <a:rPr lang="ko-KR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와 </a:t>
              </a:r>
              <a:r>
                <a:rPr lang="en-US" altLang="ko-KR" sz="15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log_units</a:t>
              </a: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(</a:t>
              </a:r>
              <a:r>
                <a:rPr lang="ko-KR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또는 </a:t>
              </a: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units)</a:t>
              </a:r>
              <a:r>
                <a:rPr lang="ko-KR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는 큰 상관관계가 없어 보인다</a:t>
              </a:r>
              <a:endPara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endParaRPr>
            </a:p>
            <a:p>
              <a:pPr marL="285750" lvl="0" indent="-285750">
                <a:lnSpc>
                  <a:spcPct val="110000"/>
                </a:lnSpc>
                <a:buFont typeface="Arial" panose="020B0604020202020204" pitchFamily="34" charset="0"/>
                <a:buChar char="•"/>
              </a:pP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Weekday</a:t>
              </a:r>
              <a:r>
                <a:rPr lang="ko-KR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와 </a:t>
              </a: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Holiday</a:t>
              </a:r>
              <a:r>
                <a:rPr lang="ko-KR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가 </a:t>
              </a:r>
              <a:r>
                <a:rPr lang="en-US" altLang="ko-KR" sz="15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log_units</a:t>
              </a: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 (</a:t>
              </a:r>
              <a:r>
                <a:rPr lang="ko-KR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또는 </a:t>
              </a: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units)</a:t>
              </a:r>
              <a:r>
                <a:rPr lang="ko-KR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와 약간의 상관관계가 있어 보인다</a:t>
              </a: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 (</a:t>
              </a:r>
              <a:r>
                <a:rPr lang="en-US" altLang="ko-KR" sz="15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Item_nbr</a:t>
              </a:r>
              <a:r>
                <a:rPr lang="ko-KR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에 따라 다름</a:t>
              </a: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)</a:t>
              </a:r>
            </a:p>
            <a:p>
              <a:pPr marL="285750" marR="0" lvl="0" indent="-28575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endParaRPr 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endParaRPr>
            </a:p>
          </p:txBody>
        </p:sp>
      </p:grpSp>
      <p:sp>
        <p:nvSpPr>
          <p:cNvPr id="47" name="Shape 109">
            <a:extLst>
              <a:ext uri="{FF2B5EF4-FFF2-40B4-BE49-F238E27FC236}">
                <a16:creationId xmlns:a16="http://schemas.microsoft.com/office/drawing/2014/main" id="{EF60D3BC-F55B-405A-8EB9-88EDFA90E5AF}"/>
              </a:ext>
            </a:extLst>
          </p:cNvPr>
          <p:cNvSpPr txBox="1"/>
          <p:nvPr/>
        </p:nvSpPr>
        <p:spPr>
          <a:xfrm>
            <a:off x="313048" y="1143427"/>
            <a:ext cx="4890930" cy="430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en-US" sz="2000" b="1" i="0" u="none" strike="noStrike" cap="none" dirty="0">
                <a:solidFill>
                  <a:srgbClr val="EE234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2. EDA(</a:t>
            </a:r>
            <a:r>
              <a:rPr lang="en-US" altLang="ko-KR" sz="2000" b="1" dirty="0">
                <a:solidFill>
                  <a:srgbClr val="EE234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Exploratory data analysis</a:t>
            </a:r>
            <a:r>
              <a:rPr lang="en-US" sz="2000" b="1" i="0" u="none" strike="noStrike" cap="none" dirty="0">
                <a:solidFill>
                  <a:srgbClr val="EE234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652268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6C393EE6-0024-46DE-9EC9-6E8DC4D7C5BB}"/>
              </a:ext>
            </a:extLst>
          </p:cNvPr>
          <p:cNvGrpSpPr/>
          <p:nvPr/>
        </p:nvGrpSpPr>
        <p:grpSpPr>
          <a:xfrm>
            <a:off x="238285" y="289956"/>
            <a:ext cx="11808402" cy="6387550"/>
            <a:chOff x="238285" y="289956"/>
            <a:chExt cx="11808402" cy="6387550"/>
          </a:xfrm>
        </p:grpSpPr>
        <p:sp>
          <p:nvSpPr>
            <p:cNvPr id="12" name="Shape 109">
              <a:extLst>
                <a:ext uri="{FF2B5EF4-FFF2-40B4-BE49-F238E27FC236}">
                  <a16:creationId xmlns:a16="http://schemas.microsoft.com/office/drawing/2014/main" id="{A347AB66-DD94-46D0-9F7A-255D25AF02D3}"/>
                </a:ext>
              </a:extLst>
            </p:cNvPr>
            <p:cNvSpPr txBox="1"/>
            <p:nvPr/>
          </p:nvSpPr>
          <p:spPr>
            <a:xfrm rot="5400000">
              <a:off x="10787986" y="3903823"/>
              <a:ext cx="2010453" cy="682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i="0" u="none" strike="noStrike" cap="none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DATA SCIENCE SCHOOL</a:t>
              </a:r>
            </a:p>
          </p:txBody>
        </p: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F1A0AD6A-99ED-46FE-A464-0903A7BA0433}"/>
                </a:ext>
              </a:extLst>
            </p:cNvPr>
            <p:cNvGrpSpPr/>
            <p:nvPr/>
          </p:nvGrpSpPr>
          <p:grpSpPr>
            <a:xfrm>
              <a:off x="238285" y="289956"/>
              <a:ext cx="11808402" cy="6387550"/>
              <a:chOff x="238285" y="289956"/>
              <a:chExt cx="11808402" cy="6387550"/>
            </a:xfrm>
          </p:grpSpPr>
          <p:sp>
            <p:nvSpPr>
              <p:cNvPr id="14" name="Shape 109">
                <a:extLst>
                  <a:ext uri="{FF2B5EF4-FFF2-40B4-BE49-F238E27FC236}">
                    <a16:creationId xmlns:a16="http://schemas.microsoft.com/office/drawing/2014/main" id="{56327BBE-C290-4740-B814-0713A4F887CB}"/>
                  </a:ext>
                </a:extLst>
              </p:cNvPr>
              <p:cNvSpPr txBox="1"/>
              <p:nvPr/>
            </p:nvSpPr>
            <p:spPr>
              <a:xfrm>
                <a:off x="238285" y="289956"/>
                <a:ext cx="4965693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2018 FAST CAMPUS</a:t>
                </a:r>
              </a:p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500" dirty="0">
                    <a:solidFill>
                      <a:schemeClr val="dk1"/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SCHOOL PRESENTATION</a:t>
                </a:r>
              </a:p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sz="1500" i="0" u="none" strike="noStrike" cap="none" dirty="0">
                  <a:solidFill>
                    <a:schemeClr val="dk1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endParaRPr>
              </a:p>
            </p:txBody>
          </p:sp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2EB7AA21-4D1B-45A0-AE0E-829B18802CA4}"/>
                  </a:ext>
                </a:extLst>
              </p:cNvPr>
              <p:cNvGrpSpPr/>
              <p:nvPr/>
            </p:nvGrpSpPr>
            <p:grpSpPr>
              <a:xfrm>
                <a:off x="313048" y="351923"/>
                <a:ext cx="11615079" cy="6045906"/>
                <a:chOff x="313048" y="351923"/>
                <a:chExt cx="11615079" cy="6045906"/>
              </a:xfrm>
            </p:grpSpPr>
            <p:pic>
              <p:nvPicPr>
                <p:cNvPr id="17" name="그림 16">
                  <a:extLst>
                    <a:ext uri="{FF2B5EF4-FFF2-40B4-BE49-F238E27FC236}">
                      <a16:creationId xmlns:a16="http://schemas.microsoft.com/office/drawing/2014/main" id="{85A22BCF-BEC4-4466-B6AD-0570C2037E1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t="32705" b="24016"/>
                <a:stretch/>
              </p:blipFill>
              <p:spPr>
                <a:xfrm>
                  <a:off x="10009387" y="351923"/>
                  <a:ext cx="1918740" cy="659567"/>
                </a:xfrm>
                <a:prstGeom prst="rect">
                  <a:avLst/>
                </a:prstGeom>
              </p:spPr>
            </p:pic>
            <p:cxnSp>
              <p:nvCxnSpPr>
                <p:cNvPr id="18" name="직선 연결선 17">
                  <a:extLst>
                    <a:ext uri="{FF2B5EF4-FFF2-40B4-BE49-F238E27FC236}">
                      <a16:creationId xmlns:a16="http://schemas.microsoft.com/office/drawing/2014/main" id="{1D9588CD-56AA-4A89-850D-F70F604B1D1D}"/>
                    </a:ext>
                  </a:extLst>
                </p:cNvPr>
                <p:cNvCxnSpPr/>
                <p:nvPr/>
              </p:nvCxnSpPr>
              <p:spPr>
                <a:xfrm flipH="1">
                  <a:off x="10463134" y="6397829"/>
                  <a:ext cx="1295959" cy="0"/>
                </a:xfrm>
                <a:prstGeom prst="line">
                  <a:avLst/>
                </a:prstGeom>
                <a:ln w="381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직선 연결선 18">
                  <a:extLst>
                    <a:ext uri="{FF2B5EF4-FFF2-40B4-BE49-F238E27FC236}">
                      <a16:creationId xmlns:a16="http://schemas.microsoft.com/office/drawing/2014/main" id="{9AD5DCF8-7C70-4B66-9581-DB6235B759F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13048" y="865631"/>
                  <a:ext cx="2282484" cy="0"/>
                </a:xfrm>
                <a:prstGeom prst="line">
                  <a:avLst/>
                </a:prstGeom>
                <a:ln w="381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6" name="Shape 109">
                <a:extLst>
                  <a:ext uri="{FF2B5EF4-FFF2-40B4-BE49-F238E27FC236}">
                    <a16:creationId xmlns:a16="http://schemas.microsoft.com/office/drawing/2014/main" id="{545E7D2E-FD1F-4891-AEFE-28843D96DFD8}"/>
                  </a:ext>
                </a:extLst>
              </p:cNvPr>
              <p:cNvSpPr txBox="1"/>
              <p:nvPr/>
            </p:nvSpPr>
            <p:spPr>
              <a:xfrm>
                <a:off x="9963464" y="6431285"/>
                <a:ext cx="2083223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00" dirty="0">
                    <a:solidFill>
                      <a:schemeClr val="dk1"/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FAST CAMPUS SCHOOL 2018</a:t>
                </a:r>
              </a:p>
            </p:txBody>
          </p:sp>
        </p:grpSp>
      </p:grpSp>
      <p:sp>
        <p:nvSpPr>
          <p:cNvPr id="43" name="Shape 109">
            <a:extLst>
              <a:ext uri="{FF2B5EF4-FFF2-40B4-BE49-F238E27FC236}">
                <a16:creationId xmlns:a16="http://schemas.microsoft.com/office/drawing/2014/main" id="{3A5D120D-1068-443F-905A-887BCCA95C70}"/>
              </a:ext>
            </a:extLst>
          </p:cNvPr>
          <p:cNvSpPr txBox="1"/>
          <p:nvPr/>
        </p:nvSpPr>
        <p:spPr>
          <a:xfrm>
            <a:off x="313048" y="1143427"/>
            <a:ext cx="4388261" cy="430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 dirty="0">
                <a:solidFill>
                  <a:srgbClr val="EA4C5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4. OLS</a:t>
            </a:r>
            <a:r>
              <a:rPr lang="ko-KR" altLang="en-US" sz="2000" b="1" i="0" u="none" strike="noStrike" cap="none" dirty="0">
                <a:solidFill>
                  <a:srgbClr val="EA4C5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 </a:t>
            </a:r>
            <a:r>
              <a:rPr lang="en-US" altLang="ko-KR" sz="2000" b="1" i="0" u="none" strike="noStrike" cap="none" dirty="0">
                <a:solidFill>
                  <a:srgbClr val="EA4C5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MODELING (</a:t>
            </a:r>
            <a:r>
              <a:rPr lang="en-US" altLang="ko-KR" sz="2000" b="1" dirty="0">
                <a:solidFill>
                  <a:srgbClr val="EA4C5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Trial</a:t>
            </a:r>
            <a:r>
              <a:rPr lang="ko-KR" altLang="en-US" sz="2000" b="1" dirty="0">
                <a:solidFill>
                  <a:srgbClr val="EA4C5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 </a:t>
            </a:r>
            <a:r>
              <a:rPr lang="en-US" altLang="ko-KR" sz="2000" b="1" dirty="0">
                <a:solidFill>
                  <a:srgbClr val="EA4C5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&amp; Error)</a:t>
            </a:r>
            <a:endParaRPr lang="en-US" sz="2000" b="1" i="0" u="none" strike="noStrike" cap="none" dirty="0">
              <a:solidFill>
                <a:srgbClr val="EA4C50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  <a:cs typeface="Arial"/>
              <a:sym typeface="Arial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54EE439C-06C4-4C36-8885-FB5689018D06}"/>
              </a:ext>
            </a:extLst>
          </p:cNvPr>
          <p:cNvGrpSpPr/>
          <p:nvPr/>
        </p:nvGrpSpPr>
        <p:grpSpPr>
          <a:xfrm>
            <a:off x="832513" y="1566056"/>
            <a:ext cx="10345003" cy="4353424"/>
            <a:chOff x="1150158" y="1826456"/>
            <a:chExt cx="9002660" cy="3462901"/>
          </a:xfrm>
        </p:grpSpPr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DAACC49F-0637-4D63-AC4E-1C6B1C5CAE1D}"/>
                </a:ext>
              </a:extLst>
            </p:cNvPr>
            <p:cNvGrpSpPr/>
            <p:nvPr/>
          </p:nvGrpSpPr>
          <p:grpSpPr>
            <a:xfrm>
              <a:off x="5884890" y="2141808"/>
              <a:ext cx="4267928" cy="3131518"/>
              <a:chOff x="6145011" y="2150392"/>
              <a:chExt cx="4481321" cy="3389876"/>
            </a:xfrm>
          </p:grpSpPr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5C5BC862-5EE2-4EB8-8023-AD6714055AE3}"/>
                  </a:ext>
                </a:extLst>
              </p:cNvPr>
              <p:cNvSpPr/>
              <p:nvPr/>
            </p:nvSpPr>
            <p:spPr>
              <a:xfrm>
                <a:off x="6146383" y="4477680"/>
                <a:ext cx="4342918" cy="1062588"/>
              </a:xfrm>
              <a:prstGeom prst="rect">
                <a:avLst/>
              </a:prstGeom>
              <a:pattFill prst="ltUpDiag">
                <a:fgClr>
                  <a:schemeClr val="accent4">
                    <a:lumMod val="40000"/>
                    <a:lumOff val="60000"/>
                  </a:schemeClr>
                </a:fgClr>
                <a:bgClr>
                  <a:schemeClr val="bg1"/>
                </a:bgClr>
              </a:pattFill>
              <a:ln w="3175">
                <a:solidFill>
                  <a:schemeClr val="accent4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20E191E2-1481-432A-9E33-0A495BEBA1D6}"/>
                  </a:ext>
                </a:extLst>
              </p:cNvPr>
              <p:cNvSpPr/>
              <p:nvPr/>
            </p:nvSpPr>
            <p:spPr>
              <a:xfrm>
                <a:off x="6145011" y="3332124"/>
                <a:ext cx="4342918" cy="1062588"/>
              </a:xfrm>
              <a:prstGeom prst="rect">
                <a:avLst/>
              </a:prstGeom>
              <a:pattFill prst="ltUpDiag">
                <a:fgClr>
                  <a:schemeClr val="accent4">
                    <a:lumMod val="40000"/>
                    <a:lumOff val="60000"/>
                  </a:schemeClr>
                </a:fgClr>
                <a:bgClr>
                  <a:schemeClr val="bg1"/>
                </a:bgClr>
              </a:pattFill>
              <a:ln w="3175">
                <a:solidFill>
                  <a:schemeClr val="accent4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F2F390A0-50F1-4D7F-83D3-F134D8AA6629}"/>
                  </a:ext>
                </a:extLst>
              </p:cNvPr>
              <p:cNvSpPr/>
              <p:nvPr/>
            </p:nvSpPr>
            <p:spPr>
              <a:xfrm>
                <a:off x="6158857" y="2150392"/>
                <a:ext cx="4342918" cy="1062588"/>
              </a:xfrm>
              <a:prstGeom prst="rect">
                <a:avLst/>
              </a:prstGeom>
              <a:pattFill prst="ltUpDiag">
                <a:fgClr>
                  <a:schemeClr val="accent4">
                    <a:lumMod val="40000"/>
                    <a:lumOff val="60000"/>
                  </a:schemeClr>
                </a:fgClr>
                <a:bgClr>
                  <a:schemeClr val="bg1"/>
                </a:bgClr>
              </a:pattFill>
              <a:ln w="3175">
                <a:solidFill>
                  <a:schemeClr val="accent4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0" name="Shape 109">
                <a:extLst>
                  <a:ext uri="{FF2B5EF4-FFF2-40B4-BE49-F238E27FC236}">
                    <a16:creationId xmlns:a16="http://schemas.microsoft.com/office/drawing/2014/main" id="{98A7094F-7089-4428-9EF4-2FD89233FC11}"/>
                  </a:ext>
                </a:extLst>
              </p:cNvPr>
              <p:cNvSpPr txBox="1"/>
              <p:nvPr/>
            </p:nvSpPr>
            <p:spPr>
              <a:xfrm>
                <a:off x="6145011" y="2342214"/>
                <a:ext cx="4481321" cy="88251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5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Trial 1. </a:t>
                </a:r>
                <a:r>
                  <a:rPr lang="en-US" altLang="ko-KR" sz="15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2</a:t>
                </a:r>
                <a:r>
                  <a:rPr lang="ko-KR" altLang="en-US" sz="15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등</a:t>
                </a:r>
                <a:r>
                  <a:rPr lang="en-US" altLang="ko-KR" sz="15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(</a:t>
                </a:r>
                <a:r>
                  <a:rPr lang="ko-KR" altLang="en-US" sz="15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뒤에서</a:t>
                </a:r>
                <a:r>
                  <a:rPr lang="en-US" altLang="ko-KR" sz="15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)</a:t>
                </a:r>
              </a:p>
              <a:p>
                <a:pPr marL="0" marR="0" lvl="0" indent="0" algn="ctr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log_units</a:t>
                </a:r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 ~ C(</a:t>
                </a:r>
                <a:r>
                  <a:rPr lang="en-US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store_nbr</a:t>
                </a:r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) + C(</a:t>
                </a:r>
                <a:r>
                  <a:rPr lang="en-US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item_nbr</a:t>
                </a:r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) + C(weekday) + C(holiday)</a:t>
                </a:r>
              </a:p>
              <a:p>
                <a:pPr marL="0" marR="0" lvl="0" indent="0" algn="ctr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 + C(event) + 0</a:t>
                </a:r>
                <a:endParaRPr lang="en-US" sz="1200" i="0" u="none" strike="noStrike" cap="none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endParaRPr>
              </a:p>
            </p:txBody>
          </p:sp>
          <p:sp>
            <p:nvSpPr>
              <p:cNvPr id="41" name="Shape 109">
                <a:extLst>
                  <a:ext uri="{FF2B5EF4-FFF2-40B4-BE49-F238E27FC236}">
                    <a16:creationId xmlns:a16="http://schemas.microsoft.com/office/drawing/2014/main" id="{B1D4F571-725F-4F63-BFE8-78FC4C7841B8}"/>
                  </a:ext>
                </a:extLst>
              </p:cNvPr>
              <p:cNvSpPr txBox="1"/>
              <p:nvPr/>
            </p:nvSpPr>
            <p:spPr>
              <a:xfrm>
                <a:off x="6171175" y="3490686"/>
                <a:ext cx="4331932" cy="8848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lvl="0" algn="ctr">
                  <a:lnSpc>
                    <a:spcPct val="110000"/>
                  </a:lnSpc>
                </a:pPr>
                <a:endParaRPr lang="en-US" altLang="ko-KR" sz="15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endParaRPr>
              </a:p>
              <a:p>
                <a:pPr lvl="0" algn="ctr">
                  <a:lnSpc>
                    <a:spcPct val="110000"/>
                  </a:lnSpc>
                </a:pPr>
                <a:endParaRPr lang="en-US" altLang="ko-KR" sz="15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endParaRPr>
              </a:p>
              <a:p>
                <a:pPr lvl="0" algn="ctr">
                  <a:lnSpc>
                    <a:spcPct val="110000"/>
                  </a:lnSpc>
                </a:pPr>
                <a:r>
                  <a:rPr lang="en-US" altLang="ko-KR" sz="15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Trial 2. </a:t>
                </a:r>
                <a:r>
                  <a:rPr lang="en-US" altLang="ko-KR" sz="1500" b="1" i="0" u="none" strike="noStrike" cap="none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485</a:t>
                </a:r>
                <a:r>
                  <a:rPr lang="ko-KR" altLang="en-US" sz="1500" b="1" i="0" u="none" strike="noStrike" cap="none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명중 </a:t>
                </a:r>
                <a:r>
                  <a:rPr lang="en-US" altLang="ko-KR" sz="1500" b="1" i="0" u="none" strike="noStrike" cap="none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350</a:t>
                </a:r>
                <a:r>
                  <a:rPr lang="ko-KR" altLang="en-US" sz="1500" b="1" i="0" u="none" strike="noStrike" cap="none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등</a:t>
                </a:r>
                <a:endParaRPr lang="en-US" altLang="ko-KR" sz="1500" b="1" i="0" u="none" strike="noStrike" cap="none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endParaRPr>
              </a:p>
              <a:p>
                <a:pPr lvl="0" algn="ctr">
                  <a:lnSpc>
                    <a:spcPct val="110000"/>
                  </a:lnSpc>
                </a:pP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C(</a:t>
                </a:r>
                <a:r>
                  <a:rPr lang="en-US" altLang="ko-KR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store_nbr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):C(</a:t>
                </a:r>
                <a:r>
                  <a:rPr lang="en-US" altLang="ko-KR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item_nbr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) + C(weekday) + C(holiday) </a:t>
                </a:r>
              </a:p>
              <a:p>
                <a:pPr lvl="0" algn="ctr">
                  <a:lnSpc>
                    <a:spcPct val="110000"/>
                  </a:lnSpc>
                </a:pP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+ C(event) + 0</a:t>
                </a:r>
              </a:p>
              <a:p>
                <a:pPr marL="0" marR="0" lvl="0" indent="0" algn="ctr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altLang="ko-KR" sz="1500" b="1" i="0" u="none" strike="noStrike" cap="none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endParaRPr>
              </a:p>
              <a:p>
                <a:pPr marL="0" marR="0" lvl="0" indent="0" algn="ctr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sz="1500" b="1" i="0" u="none" strike="noStrike" cap="none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endParaRPr>
              </a:p>
            </p:txBody>
          </p:sp>
          <p:sp>
            <p:nvSpPr>
              <p:cNvPr id="42" name="Shape 109">
                <a:extLst>
                  <a:ext uri="{FF2B5EF4-FFF2-40B4-BE49-F238E27FC236}">
                    <a16:creationId xmlns:a16="http://schemas.microsoft.com/office/drawing/2014/main" id="{32F3B278-211A-436E-BA77-5AE2B88ED408}"/>
                  </a:ext>
                </a:extLst>
              </p:cNvPr>
              <p:cNvSpPr txBox="1"/>
              <p:nvPr/>
            </p:nvSpPr>
            <p:spPr>
              <a:xfrm>
                <a:off x="6182159" y="4576480"/>
                <a:ext cx="4331933" cy="89689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lvl="0" algn="ctr">
                  <a:lnSpc>
                    <a:spcPct val="110000"/>
                  </a:lnSpc>
                </a:pPr>
                <a:r>
                  <a:rPr lang="en-US" altLang="ko-KR" sz="15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Trial 2-1</a:t>
                </a:r>
              </a:p>
              <a:p>
                <a:pPr lvl="0" algn="ctr">
                  <a:lnSpc>
                    <a:spcPct val="110000"/>
                  </a:lnSpc>
                </a:pPr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C(</a:t>
                </a:r>
                <a:r>
                  <a:rPr lang="en-US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store_nbr</a:t>
                </a:r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):C(</a:t>
                </a:r>
                <a:r>
                  <a:rPr lang="en-US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item_nbr</a:t>
                </a:r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) + C(weekday) + C(holiday)</a:t>
                </a:r>
              </a:p>
              <a:p>
                <a:pPr lvl="0" algn="ctr">
                  <a:lnSpc>
                    <a:spcPct val="110000"/>
                  </a:lnSpc>
                </a:pPr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 + snowfall + </a:t>
                </a:r>
                <a:r>
                  <a:rPr lang="en-US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preciptotal</a:t>
                </a:r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 + 0</a:t>
                </a:r>
                <a:endParaRPr lang="en-US" sz="1200" i="0" u="none" strike="noStrike" cap="none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endParaRPr>
              </a:p>
            </p:txBody>
          </p:sp>
        </p:grp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5DD76B94-335E-4DFC-8886-E7E54F8FC42E}"/>
                </a:ext>
              </a:extLst>
            </p:cNvPr>
            <p:cNvGrpSpPr/>
            <p:nvPr/>
          </p:nvGrpSpPr>
          <p:grpSpPr>
            <a:xfrm>
              <a:off x="1150158" y="2152665"/>
              <a:ext cx="4597285" cy="3136692"/>
              <a:chOff x="919462" y="1873670"/>
              <a:chExt cx="5170660" cy="3681344"/>
            </a:xfrm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D451B3E3-795A-43E1-AB40-4C0FB29F4476}"/>
                  </a:ext>
                </a:extLst>
              </p:cNvPr>
              <p:cNvGrpSpPr/>
              <p:nvPr/>
            </p:nvGrpSpPr>
            <p:grpSpPr>
              <a:xfrm>
                <a:off x="919462" y="1873671"/>
                <a:ext cx="5151795" cy="3681343"/>
                <a:chOff x="582354" y="1823576"/>
                <a:chExt cx="5128558" cy="3442028"/>
              </a:xfrm>
            </p:grpSpPr>
            <p:pic>
              <p:nvPicPr>
                <p:cNvPr id="4" name="그림 3">
                  <a:extLst>
                    <a:ext uri="{FF2B5EF4-FFF2-40B4-BE49-F238E27FC236}">
                      <a16:creationId xmlns:a16="http://schemas.microsoft.com/office/drawing/2014/main" id="{3B2F061D-CE89-41DF-A465-F566885AF9A2}"/>
                    </a:ext>
                  </a:extLst>
                </p:cNvPr>
                <p:cNvPicPr preferRelativeResize="0">
                  <a:picLocks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743" t="7307" r="2107" b="7561"/>
                <a:stretch/>
              </p:blipFill>
              <p:spPr>
                <a:xfrm>
                  <a:off x="582354" y="1823576"/>
                  <a:ext cx="5128558" cy="1080000"/>
                </a:xfrm>
                <a:prstGeom prst="rect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</a:ln>
              </p:spPr>
            </p:pic>
            <p:pic>
              <p:nvPicPr>
                <p:cNvPr id="7" name="그림 6">
                  <a:extLst>
                    <a:ext uri="{FF2B5EF4-FFF2-40B4-BE49-F238E27FC236}">
                      <a16:creationId xmlns:a16="http://schemas.microsoft.com/office/drawing/2014/main" id="{B33E88F0-9522-4353-8990-A8CE1E981A35}"/>
                    </a:ext>
                  </a:extLst>
                </p:cNvPr>
                <p:cNvPicPr preferRelativeResize="0">
                  <a:picLocks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98" t="1469" r="2232" b="7953"/>
                <a:stretch/>
              </p:blipFill>
              <p:spPr>
                <a:xfrm>
                  <a:off x="582354" y="3004590"/>
                  <a:ext cx="5128558" cy="1080000"/>
                </a:xfrm>
                <a:prstGeom prst="rect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</a:ln>
              </p:spPr>
            </p:pic>
            <p:pic>
              <p:nvPicPr>
                <p:cNvPr id="9" name="그림 8">
                  <a:extLst>
                    <a:ext uri="{FF2B5EF4-FFF2-40B4-BE49-F238E27FC236}">
                      <a16:creationId xmlns:a16="http://schemas.microsoft.com/office/drawing/2014/main" id="{994919E3-41C0-450A-95E0-62937B7CEEA0}"/>
                    </a:ext>
                  </a:extLst>
                </p:cNvPr>
                <p:cNvPicPr preferRelativeResize="0">
                  <a:picLocks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816" t="3175" r="1912" b="4896"/>
                <a:stretch/>
              </p:blipFill>
              <p:spPr>
                <a:xfrm>
                  <a:off x="582354" y="4185604"/>
                  <a:ext cx="5128558" cy="1080000"/>
                </a:xfrm>
                <a:prstGeom prst="rect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</a:ln>
              </p:spPr>
            </p:pic>
          </p:grpSp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217ABDAD-2027-4724-84F7-C029E63F5AD9}"/>
                  </a:ext>
                </a:extLst>
              </p:cNvPr>
              <p:cNvSpPr/>
              <p:nvPr/>
            </p:nvSpPr>
            <p:spPr>
              <a:xfrm>
                <a:off x="5496323" y="1873670"/>
                <a:ext cx="593799" cy="661039"/>
              </a:xfrm>
              <a:prstGeom prst="rect">
                <a:avLst/>
              </a:prstGeom>
              <a:noFill/>
              <a:ln w="28575">
                <a:solidFill>
                  <a:srgbClr val="EA4C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A57B51DA-B073-4F5B-BD3B-7379025D343C}"/>
                  </a:ext>
                </a:extLst>
              </p:cNvPr>
              <p:cNvSpPr/>
              <p:nvPr/>
            </p:nvSpPr>
            <p:spPr>
              <a:xfrm>
                <a:off x="5493857" y="3136794"/>
                <a:ext cx="593801" cy="686599"/>
              </a:xfrm>
              <a:prstGeom prst="rect">
                <a:avLst/>
              </a:prstGeom>
              <a:noFill/>
              <a:ln w="28575">
                <a:solidFill>
                  <a:srgbClr val="EA4C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A0E6B24C-059E-4B41-8DA1-2AF201194AA5}"/>
                  </a:ext>
                </a:extLst>
              </p:cNvPr>
              <p:cNvSpPr/>
              <p:nvPr/>
            </p:nvSpPr>
            <p:spPr>
              <a:xfrm>
                <a:off x="5493857" y="4388920"/>
                <a:ext cx="593801" cy="659077"/>
              </a:xfrm>
              <a:prstGeom prst="rect">
                <a:avLst/>
              </a:prstGeom>
              <a:noFill/>
              <a:ln w="28575">
                <a:solidFill>
                  <a:srgbClr val="EA4C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32" name="Shape 109">
              <a:extLst>
                <a:ext uri="{FF2B5EF4-FFF2-40B4-BE49-F238E27FC236}">
                  <a16:creationId xmlns:a16="http://schemas.microsoft.com/office/drawing/2014/main" id="{6944103D-50D7-4BCC-928A-0155D0575441}"/>
                </a:ext>
              </a:extLst>
            </p:cNvPr>
            <p:cNvSpPr txBox="1"/>
            <p:nvPr/>
          </p:nvSpPr>
          <p:spPr>
            <a:xfrm>
              <a:off x="1173575" y="1826456"/>
              <a:ext cx="4799297" cy="4300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Trial</a:t>
              </a:r>
              <a:r>
                <a:rPr lang="ko-KR" altLang="en-US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 </a:t>
              </a:r>
              <a:r>
                <a:rPr lang="en-US" altLang="ko-KR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Test</a:t>
              </a:r>
              <a:endParaRPr lang="en-US" b="1" i="0" u="none" strike="noStrike" cap="none" dirty="0"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576450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6C393EE6-0024-46DE-9EC9-6E8DC4D7C5BB}"/>
              </a:ext>
            </a:extLst>
          </p:cNvPr>
          <p:cNvGrpSpPr/>
          <p:nvPr/>
        </p:nvGrpSpPr>
        <p:grpSpPr>
          <a:xfrm>
            <a:off x="238285" y="289956"/>
            <a:ext cx="11808402" cy="6387550"/>
            <a:chOff x="238285" y="289956"/>
            <a:chExt cx="11808402" cy="6387550"/>
          </a:xfrm>
        </p:grpSpPr>
        <p:sp>
          <p:nvSpPr>
            <p:cNvPr id="12" name="Shape 109">
              <a:extLst>
                <a:ext uri="{FF2B5EF4-FFF2-40B4-BE49-F238E27FC236}">
                  <a16:creationId xmlns:a16="http://schemas.microsoft.com/office/drawing/2014/main" id="{A347AB66-DD94-46D0-9F7A-255D25AF02D3}"/>
                </a:ext>
              </a:extLst>
            </p:cNvPr>
            <p:cNvSpPr txBox="1"/>
            <p:nvPr/>
          </p:nvSpPr>
          <p:spPr>
            <a:xfrm rot="5400000">
              <a:off x="10787986" y="3903823"/>
              <a:ext cx="2010453" cy="682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i="0" u="none" strike="noStrike" cap="none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DATA SCIENCE SCHOOL</a:t>
              </a:r>
            </a:p>
          </p:txBody>
        </p: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F1A0AD6A-99ED-46FE-A464-0903A7BA0433}"/>
                </a:ext>
              </a:extLst>
            </p:cNvPr>
            <p:cNvGrpSpPr/>
            <p:nvPr/>
          </p:nvGrpSpPr>
          <p:grpSpPr>
            <a:xfrm>
              <a:off x="238285" y="289956"/>
              <a:ext cx="11808402" cy="6387550"/>
              <a:chOff x="238285" y="289956"/>
              <a:chExt cx="11808402" cy="6387550"/>
            </a:xfrm>
          </p:grpSpPr>
          <p:sp>
            <p:nvSpPr>
              <p:cNvPr id="14" name="Shape 109">
                <a:extLst>
                  <a:ext uri="{FF2B5EF4-FFF2-40B4-BE49-F238E27FC236}">
                    <a16:creationId xmlns:a16="http://schemas.microsoft.com/office/drawing/2014/main" id="{56327BBE-C290-4740-B814-0713A4F887CB}"/>
                  </a:ext>
                </a:extLst>
              </p:cNvPr>
              <p:cNvSpPr txBox="1"/>
              <p:nvPr/>
            </p:nvSpPr>
            <p:spPr>
              <a:xfrm>
                <a:off x="238285" y="289956"/>
                <a:ext cx="4965693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2018 FAST CAMPUS</a:t>
                </a:r>
              </a:p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500" dirty="0">
                    <a:solidFill>
                      <a:schemeClr val="dk1"/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SCHOOL PRESENTATION</a:t>
                </a:r>
              </a:p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sz="1500" i="0" u="none" strike="noStrike" cap="none" dirty="0">
                  <a:solidFill>
                    <a:schemeClr val="dk1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endParaRPr>
              </a:p>
            </p:txBody>
          </p:sp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2EB7AA21-4D1B-45A0-AE0E-829B18802CA4}"/>
                  </a:ext>
                </a:extLst>
              </p:cNvPr>
              <p:cNvGrpSpPr/>
              <p:nvPr/>
            </p:nvGrpSpPr>
            <p:grpSpPr>
              <a:xfrm>
                <a:off x="313048" y="351923"/>
                <a:ext cx="11615079" cy="6045906"/>
                <a:chOff x="313048" y="351923"/>
                <a:chExt cx="11615079" cy="6045906"/>
              </a:xfrm>
            </p:grpSpPr>
            <p:pic>
              <p:nvPicPr>
                <p:cNvPr id="17" name="그림 16">
                  <a:extLst>
                    <a:ext uri="{FF2B5EF4-FFF2-40B4-BE49-F238E27FC236}">
                      <a16:creationId xmlns:a16="http://schemas.microsoft.com/office/drawing/2014/main" id="{85A22BCF-BEC4-4466-B6AD-0570C2037E1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t="32705" b="24016"/>
                <a:stretch/>
              </p:blipFill>
              <p:spPr>
                <a:xfrm>
                  <a:off x="10009387" y="351923"/>
                  <a:ext cx="1918740" cy="659567"/>
                </a:xfrm>
                <a:prstGeom prst="rect">
                  <a:avLst/>
                </a:prstGeom>
              </p:spPr>
            </p:pic>
            <p:cxnSp>
              <p:nvCxnSpPr>
                <p:cNvPr id="18" name="직선 연결선 17">
                  <a:extLst>
                    <a:ext uri="{FF2B5EF4-FFF2-40B4-BE49-F238E27FC236}">
                      <a16:creationId xmlns:a16="http://schemas.microsoft.com/office/drawing/2014/main" id="{1D9588CD-56AA-4A89-850D-F70F604B1D1D}"/>
                    </a:ext>
                  </a:extLst>
                </p:cNvPr>
                <p:cNvCxnSpPr/>
                <p:nvPr/>
              </p:nvCxnSpPr>
              <p:spPr>
                <a:xfrm flipH="1">
                  <a:off x="10463134" y="6397829"/>
                  <a:ext cx="1295959" cy="0"/>
                </a:xfrm>
                <a:prstGeom prst="line">
                  <a:avLst/>
                </a:prstGeom>
                <a:ln w="381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직선 연결선 18">
                  <a:extLst>
                    <a:ext uri="{FF2B5EF4-FFF2-40B4-BE49-F238E27FC236}">
                      <a16:creationId xmlns:a16="http://schemas.microsoft.com/office/drawing/2014/main" id="{9AD5DCF8-7C70-4B66-9581-DB6235B759F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13048" y="865631"/>
                  <a:ext cx="2282484" cy="0"/>
                </a:xfrm>
                <a:prstGeom prst="line">
                  <a:avLst/>
                </a:prstGeom>
                <a:ln w="381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6" name="Shape 109">
                <a:extLst>
                  <a:ext uri="{FF2B5EF4-FFF2-40B4-BE49-F238E27FC236}">
                    <a16:creationId xmlns:a16="http://schemas.microsoft.com/office/drawing/2014/main" id="{545E7D2E-FD1F-4891-AEFE-28843D96DFD8}"/>
                  </a:ext>
                </a:extLst>
              </p:cNvPr>
              <p:cNvSpPr txBox="1"/>
              <p:nvPr/>
            </p:nvSpPr>
            <p:spPr>
              <a:xfrm>
                <a:off x="9963464" y="6431285"/>
                <a:ext cx="2083223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00" dirty="0">
                    <a:solidFill>
                      <a:schemeClr val="dk1"/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FAST CAMPUS SCHOOL 2018</a:t>
                </a:r>
              </a:p>
            </p:txBody>
          </p:sp>
        </p:grpSp>
      </p:grpSp>
      <p:sp>
        <p:nvSpPr>
          <p:cNvPr id="21" name="Shape 109">
            <a:extLst>
              <a:ext uri="{FF2B5EF4-FFF2-40B4-BE49-F238E27FC236}">
                <a16:creationId xmlns:a16="http://schemas.microsoft.com/office/drawing/2014/main" id="{67F5DABC-27C4-400F-B966-09B633BCC72E}"/>
              </a:ext>
            </a:extLst>
          </p:cNvPr>
          <p:cNvSpPr txBox="1"/>
          <p:nvPr/>
        </p:nvSpPr>
        <p:spPr>
          <a:xfrm>
            <a:off x="313048" y="1143427"/>
            <a:ext cx="4388261" cy="430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 dirty="0">
                <a:solidFill>
                  <a:srgbClr val="EA4C5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4. OLS</a:t>
            </a:r>
            <a:r>
              <a:rPr lang="ko-KR" altLang="en-US" sz="2000" b="1" i="0" u="none" strike="noStrike" cap="none" dirty="0">
                <a:solidFill>
                  <a:srgbClr val="EA4C5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 </a:t>
            </a:r>
            <a:r>
              <a:rPr lang="en-US" altLang="ko-KR" sz="2000" b="1" i="0" u="none" strike="noStrike" cap="none" dirty="0">
                <a:solidFill>
                  <a:srgbClr val="EA4C5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MODELING (</a:t>
            </a:r>
            <a:r>
              <a:rPr lang="en-US" altLang="ko-KR" sz="2000" b="1" dirty="0">
                <a:solidFill>
                  <a:srgbClr val="EA4C5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Trial</a:t>
            </a:r>
            <a:r>
              <a:rPr lang="ko-KR" altLang="en-US" sz="2000" b="1" dirty="0">
                <a:solidFill>
                  <a:srgbClr val="EA4C5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 </a:t>
            </a:r>
            <a:r>
              <a:rPr lang="en-US" altLang="ko-KR" sz="2000" b="1" dirty="0">
                <a:solidFill>
                  <a:srgbClr val="EA4C5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&amp; Error)</a:t>
            </a:r>
            <a:endParaRPr lang="en-US" sz="2000" b="1" i="0" u="none" strike="noStrike" cap="none" dirty="0">
              <a:solidFill>
                <a:srgbClr val="EA4C50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  <a:cs typeface="Arial"/>
              <a:sym typeface="Arial"/>
            </a:endParaRPr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6F9385E4-B72F-4ACE-93F1-3245DCC2781D}"/>
              </a:ext>
            </a:extLst>
          </p:cNvPr>
          <p:cNvGrpSpPr/>
          <p:nvPr/>
        </p:nvGrpSpPr>
        <p:grpSpPr>
          <a:xfrm>
            <a:off x="641445" y="1710293"/>
            <a:ext cx="10440537" cy="4014560"/>
            <a:chOff x="1115786" y="1826456"/>
            <a:chExt cx="8847678" cy="3781896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9AA4C935-35D8-46C4-87AE-286708DAD11D}"/>
                </a:ext>
              </a:extLst>
            </p:cNvPr>
            <p:cNvGrpSpPr/>
            <p:nvPr/>
          </p:nvGrpSpPr>
          <p:grpSpPr>
            <a:xfrm>
              <a:off x="1115786" y="2152665"/>
              <a:ext cx="4727915" cy="3381203"/>
              <a:chOff x="1115786" y="2120899"/>
              <a:chExt cx="5476526" cy="3504774"/>
            </a:xfrm>
          </p:grpSpPr>
          <p:pic>
            <p:nvPicPr>
              <p:cNvPr id="20" name="그림 19">
                <a:extLst>
                  <a:ext uri="{FF2B5EF4-FFF2-40B4-BE49-F238E27FC236}">
                    <a16:creationId xmlns:a16="http://schemas.microsoft.com/office/drawing/2014/main" id="{8A9FE8B5-F6AA-49DF-BD2E-A616F427E6F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10" t="6135" r="1187" b="10941"/>
              <a:stretch/>
            </p:blipFill>
            <p:spPr>
              <a:xfrm>
                <a:off x="1115786" y="2120899"/>
                <a:ext cx="5476526" cy="1581863"/>
              </a:xfrm>
              <a:prstGeom prst="rect">
                <a:avLst/>
              </a:prstGeom>
              <a:ln w="3175">
                <a:solidFill>
                  <a:schemeClr val="bg1">
                    <a:lumMod val="85000"/>
                  </a:schemeClr>
                </a:solidFill>
              </a:ln>
            </p:spPr>
          </p:pic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563320BE-D361-4745-AAB4-4A2877B5EFE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10" t="1453" r="1187" b="4132"/>
              <a:stretch/>
            </p:blipFill>
            <p:spPr>
              <a:xfrm>
                <a:off x="1115786" y="3746073"/>
                <a:ext cx="5476526" cy="1879600"/>
              </a:xfrm>
              <a:prstGeom prst="rect">
                <a:avLst/>
              </a:prstGeom>
              <a:ln w="3175">
                <a:solidFill>
                  <a:schemeClr val="bg1">
                    <a:lumMod val="85000"/>
                  </a:schemeClr>
                </a:solidFill>
              </a:ln>
            </p:spPr>
          </p:pic>
        </p:grpSp>
        <p:sp>
          <p:nvSpPr>
            <p:cNvPr id="32" name="Shape 109">
              <a:extLst>
                <a:ext uri="{FF2B5EF4-FFF2-40B4-BE49-F238E27FC236}">
                  <a16:creationId xmlns:a16="http://schemas.microsoft.com/office/drawing/2014/main" id="{8FA2F12B-4B85-4493-B372-A6A15F69D7AF}"/>
                </a:ext>
              </a:extLst>
            </p:cNvPr>
            <p:cNvSpPr txBox="1"/>
            <p:nvPr/>
          </p:nvSpPr>
          <p:spPr>
            <a:xfrm>
              <a:off x="1138969" y="1826456"/>
              <a:ext cx="4704732" cy="4300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Trial</a:t>
              </a:r>
              <a:r>
                <a:rPr lang="ko-KR" altLang="en-US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 </a:t>
              </a:r>
              <a:r>
                <a:rPr lang="en-US" altLang="ko-KR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Test</a:t>
              </a:r>
              <a:endParaRPr lang="en-US" b="1" i="0" u="none" strike="noStrike" cap="none" dirty="0"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endParaRPr>
            </a:p>
          </p:txBody>
        </p: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243F5F00-2950-4F29-92A9-BBA0D80D437B}"/>
                </a:ext>
              </a:extLst>
            </p:cNvPr>
            <p:cNvGrpSpPr/>
            <p:nvPr/>
          </p:nvGrpSpPr>
          <p:grpSpPr>
            <a:xfrm>
              <a:off x="5907571" y="2139966"/>
              <a:ext cx="4055893" cy="3468386"/>
              <a:chOff x="5907571" y="2139966"/>
              <a:chExt cx="4055893" cy="3468386"/>
            </a:xfrm>
          </p:grpSpPr>
          <p:sp>
            <p:nvSpPr>
              <p:cNvPr id="4" name="화살표: 아래쪽 3">
                <a:extLst>
                  <a:ext uri="{FF2B5EF4-FFF2-40B4-BE49-F238E27FC236}">
                    <a16:creationId xmlns:a16="http://schemas.microsoft.com/office/drawing/2014/main" id="{9A319ADC-AE79-4811-A885-E32755CC5ADD}"/>
                  </a:ext>
                </a:extLst>
              </p:cNvPr>
              <p:cNvSpPr/>
              <p:nvPr/>
            </p:nvSpPr>
            <p:spPr>
              <a:xfrm>
                <a:off x="6110437" y="3053273"/>
                <a:ext cx="345270" cy="375727"/>
              </a:xfrm>
              <a:prstGeom prst="downArrow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5A4A5E0-3BCE-4E5A-9EDD-4F4701E6E019}"/>
                  </a:ext>
                </a:extLst>
              </p:cNvPr>
              <p:cNvSpPr txBox="1"/>
              <p:nvPr/>
            </p:nvSpPr>
            <p:spPr>
              <a:xfrm flipH="1">
                <a:off x="6455706" y="3053273"/>
                <a:ext cx="3294585" cy="4378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lnSpc>
                    <a:spcPct val="110000"/>
                  </a:lnSpc>
                </a:pPr>
                <a:r>
                  <a:rPr lang="en-US" altLang="ko-KR" sz="1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Memory Error </a:t>
                </a:r>
                <a:r>
                  <a:rPr lang="ko-KR" altLang="en-US" sz="1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발생</a:t>
                </a:r>
              </a:p>
              <a:p>
                <a:pPr lvl="0">
                  <a:lnSpc>
                    <a:spcPct val="110000"/>
                  </a:lnSpc>
                </a:pPr>
                <a:r>
                  <a:rPr lang="en-US" altLang="ko-KR" sz="11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Station_nbr</a:t>
                </a:r>
                <a:r>
                  <a:rPr lang="ko-KR" altLang="en-US" sz="1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별로 나눠서 </a:t>
                </a:r>
                <a:r>
                  <a:rPr lang="en-US" altLang="ko-KR" sz="1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OLS</a:t>
                </a:r>
                <a:r>
                  <a:rPr lang="ko-KR" altLang="en-US" sz="1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실행</a:t>
                </a:r>
                <a:endPara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endParaRPr>
              </a:p>
            </p:txBody>
          </p:sp>
          <p:grpSp>
            <p:nvGrpSpPr>
              <p:cNvPr id="49" name="그룹 48">
                <a:extLst>
                  <a:ext uri="{FF2B5EF4-FFF2-40B4-BE49-F238E27FC236}">
                    <a16:creationId xmlns:a16="http://schemas.microsoft.com/office/drawing/2014/main" id="{7B25AE2F-8F08-43F3-ADD6-7F63AE81C46A}"/>
                  </a:ext>
                </a:extLst>
              </p:cNvPr>
              <p:cNvGrpSpPr/>
              <p:nvPr/>
            </p:nvGrpSpPr>
            <p:grpSpPr>
              <a:xfrm>
                <a:off x="5907571" y="2139966"/>
                <a:ext cx="4055893" cy="2995684"/>
                <a:chOff x="5907571" y="2139966"/>
                <a:chExt cx="4055893" cy="2995684"/>
              </a:xfrm>
            </p:grpSpPr>
            <p:sp>
              <p:nvSpPr>
                <p:cNvPr id="22" name="직사각형 21">
                  <a:extLst>
                    <a:ext uri="{FF2B5EF4-FFF2-40B4-BE49-F238E27FC236}">
                      <a16:creationId xmlns:a16="http://schemas.microsoft.com/office/drawing/2014/main" id="{3888C94A-A635-4ECC-9D37-549BD60C9168}"/>
                    </a:ext>
                  </a:extLst>
                </p:cNvPr>
                <p:cNvSpPr/>
                <p:nvPr/>
              </p:nvSpPr>
              <p:spPr>
                <a:xfrm>
                  <a:off x="5908844" y="2139966"/>
                  <a:ext cx="4054620" cy="864282"/>
                </a:xfrm>
                <a:prstGeom prst="rect">
                  <a:avLst/>
                </a:prstGeom>
                <a:pattFill prst="ltUpDiag">
                  <a:fgClr>
                    <a:schemeClr val="accent4">
                      <a:lumMod val="40000"/>
                      <a:lumOff val="60000"/>
                    </a:schemeClr>
                  </a:fgClr>
                  <a:bgClr>
                    <a:schemeClr val="bg1"/>
                  </a:bgClr>
                </a:pattFill>
                <a:ln w="3175">
                  <a:solidFill>
                    <a:schemeClr val="accent4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Shape 109">
                  <a:extLst>
                    <a:ext uri="{FF2B5EF4-FFF2-40B4-BE49-F238E27FC236}">
                      <a16:creationId xmlns:a16="http://schemas.microsoft.com/office/drawing/2014/main" id="{C4FEBEA1-EE4B-4213-AB72-2E2FEB98ECB4}"/>
                    </a:ext>
                  </a:extLst>
                </p:cNvPr>
                <p:cNvSpPr txBox="1"/>
                <p:nvPr/>
              </p:nvSpPr>
              <p:spPr>
                <a:xfrm>
                  <a:off x="5945906" y="2143566"/>
                  <a:ext cx="3977947" cy="81525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1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5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바른고딕OTF" panose="02020603020101020101" pitchFamily="18" charset="-127"/>
                      <a:ea typeface="나눔바른고딕OTF" panose="02020603020101020101" pitchFamily="18" charset="-127"/>
                      <a:cs typeface="Arial"/>
                      <a:sym typeface="Arial"/>
                    </a:rPr>
                    <a:t>Trial 3.</a:t>
                  </a:r>
                  <a:endParaRPr lang="en-US" altLang="ko-KR" sz="15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endParaRPr>
                </a:p>
                <a:p>
                  <a:pPr lvl="0" algn="ctr">
                    <a:lnSpc>
                      <a:spcPct val="110000"/>
                    </a:lnSpc>
                  </a:pPr>
                  <a:r>
                    <a:rPr lang="en-US" altLang="ko-KR" sz="1200" dirty="0" err="1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바른고딕OTF" panose="02020603020101020101" pitchFamily="18" charset="-127"/>
                      <a:ea typeface="나눔바른고딕OTF" panose="02020603020101020101" pitchFamily="18" charset="-127"/>
                      <a:cs typeface="Arial"/>
                      <a:sym typeface="Arial"/>
                    </a:rPr>
                    <a:t>log_units</a:t>
                  </a:r>
                  <a:r>
                    <a:rPr lang="en-US" altLang="ko-KR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바른고딕OTF" panose="02020603020101020101" pitchFamily="18" charset="-127"/>
                      <a:ea typeface="나눔바른고딕OTF" panose="02020603020101020101" pitchFamily="18" charset="-127"/>
                      <a:cs typeface="Arial"/>
                      <a:sym typeface="Arial"/>
                    </a:rPr>
                    <a:t> ~ C(</a:t>
                  </a:r>
                  <a:r>
                    <a:rPr lang="en-US" altLang="ko-KR" sz="1200" dirty="0" err="1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바른고딕OTF" panose="02020603020101020101" pitchFamily="18" charset="-127"/>
                      <a:ea typeface="나눔바른고딕OTF" panose="02020603020101020101" pitchFamily="18" charset="-127"/>
                      <a:cs typeface="Arial"/>
                      <a:sym typeface="Arial"/>
                    </a:rPr>
                    <a:t>station_nbr</a:t>
                  </a:r>
                  <a:r>
                    <a:rPr lang="en-US" altLang="ko-KR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바른고딕OTF" panose="02020603020101020101" pitchFamily="18" charset="-127"/>
                      <a:ea typeface="나눔바른고딕OTF" panose="02020603020101020101" pitchFamily="18" charset="-127"/>
                      <a:cs typeface="Arial"/>
                      <a:sym typeface="Arial"/>
                    </a:rPr>
                    <a:t>):C(</a:t>
                  </a:r>
                  <a:r>
                    <a:rPr lang="en-US" altLang="ko-KR" sz="1200" dirty="0" err="1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바른고딕OTF" panose="02020603020101020101" pitchFamily="18" charset="-127"/>
                      <a:ea typeface="나눔바른고딕OTF" panose="02020603020101020101" pitchFamily="18" charset="-127"/>
                      <a:cs typeface="Arial"/>
                      <a:sym typeface="Arial"/>
                    </a:rPr>
                    <a:t>store_nbr</a:t>
                  </a:r>
                  <a:r>
                    <a:rPr lang="en-US" altLang="ko-KR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바른고딕OTF" panose="02020603020101020101" pitchFamily="18" charset="-127"/>
                      <a:ea typeface="나눔바른고딕OTF" panose="02020603020101020101" pitchFamily="18" charset="-127"/>
                      <a:cs typeface="Arial"/>
                      <a:sym typeface="Arial"/>
                    </a:rPr>
                    <a:t>):C(</a:t>
                  </a:r>
                  <a:r>
                    <a:rPr lang="en-US" altLang="ko-KR" sz="1200" dirty="0" err="1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바른고딕OTF" panose="02020603020101020101" pitchFamily="18" charset="-127"/>
                      <a:ea typeface="나눔바른고딕OTF" panose="02020603020101020101" pitchFamily="18" charset="-127"/>
                      <a:cs typeface="Arial"/>
                      <a:sym typeface="Arial"/>
                    </a:rPr>
                    <a:t>item_nbr</a:t>
                  </a:r>
                  <a:r>
                    <a:rPr lang="en-US" altLang="ko-KR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바른고딕OTF" panose="02020603020101020101" pitchFamily="18" charset="-127"/>
                      <a:ea typeface="나눔바른고딕OTF" panose="02020603020101020101" pitchFamily="18" charset="-127"/>
                      <a:cs typeface="Arial"/>
                      <a:sym typeface="Arial"/>
                    </a:rPr>
                    <a:t>) + C(weekday) + C(holiday) + C(event) + 0</a:t>
                  </a:r>
                </a:p>
              </p:txBody>
            </p:sp>
            <p:sp>
              <p:nvSpPr>
                <p:cNvPr id="41" name="직사각형 40">
                  <a:extLst>
                    <a:ext uri="{FF2B5EF4-FFF2-40B4-BE49-F238E27FC236}">
                      <a16:creationId xmlns:a16="http://schemas.microsoft.com/office/drawing/2014/main" id="{872B0C18-DFCF-4E41-A03D-FD10E1203DBE}"/>
                    </a:ext>
                  </a:extLst>
                </p:cNvPr>
                <p:cNvSpPr/>
                <p:nvPr/>
              </p:nvSpPr>
              <p:spPr>
                <a:xfrm>
                  <a:off x="5907571" y="3524451"/>
                  <a:ext cx="4054620" cy="752514"/>
                </a:xfrm>
                <a:prstGeom prst="rect">
                  <a:avLst/>
                </a:prstGeom>
                <a:pattFill prst="ltUpDiag">
                  <a:fgClr>
                    <a:schemeClr val="accent4">
                      <a:lumMod val="40000"/>
                      <a:lumOff val="60000"/>
                    </a:schemeClr>
                  </a:fgClr>
                  <a:bgClr>
                    <a:schemeClr val="bg1"/>
                  </a:bgClr>
                </a:pattFill>
                <a:ln w="3175">
                  <a:solidFill>
                    <a:schemeClr val="accent4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직사각형 6">
                  <a:extLst>
                    <a:ext uri="{FF2B5EF4-FFF2-40B4-BE49-F238E27FC236}">
                      <a16:creationId xmlns:a16="http://schemas.microsoft.com/office/drawing/2014/main" id="{F53002C2-FEEA-4991-9B5F-2C24BBFB5792}"/>
                    </a:ext>
                  </a:extLst>
                </p:cNvPr>
                <p:cNvSpPr/>
                <p:nvPr/>
              </p:nvSpPr>
              <p:spPr>
                <a:xfrm>
                  <a:off x="5907571" y="3560786"/>
                  <a:ext cx="4054620" cy="70890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lvl="0" algn="ctr">
                    <a:lnSpc>
                      <a:spcPct val="110000"/>
                    </a:lnSpc>
                  </a:pPr>
                  <a:r>
                    <a:rPr lang="en-US" altLang="ko-KR" sz="15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바른고딕OTF" panose="02020603020101020101" pitchFamily="18" charset="-127"/>
                      <a:ea typeface="나눔바른고딕OTF" panose="02020603020101020101" pitchFamily="18" charset="-127"/>
                      <a:cs typeface="Arial"/>
                      <a:sym typeface="Arial"/>
                    </a:rPr>
                    <a:t>Trial4.</a:t>
                  </a:r>
                </a:p>
                <a:p>
                  <a:pPr lvl="0" algn="ctr">
                    <a:lnSpc>
                      <a:spcPct val="110000"/>
                    </a:lnSpc>
                  </a:pPr>
                  <a:r>
                    <a:rPr lang="ko-KR" altLang="en-US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바른고딕OTF" panose="02020603020101020101" pitchFamily="18" charset="-127"/>
                      <a:ea typeface="나눔바른고딕OTF" panose="02020603020101020101" pitchFamily="18" charset="-127"/>
                      <a:cs typeface="Arial"/>
                      <a:sym typeface="Arial"/>
                    </a:rPr>
                    <a:t> </a:t>
                  </a:r>
                  <a:r>
                    <a:rPr lang="en-US" altLang="ko-KR" sz="1200" dirty="0" err="1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바른고딕OTF" panose="02020603020101020101" pitchFamily="18" charset="-127"/>
                      <a:ea typeface="나눔바른고딕OTF" panose="02020603020101020101" pitchFamily="18" charset="-127"/>
                      <a:cs typeface="Arial"/>
                      <a:sym typeface="Arial"/>
                    </a:rPr>
                    <a:t>log_units</a:t>
                  </a:r>
                  <a:r>
                    <a:rPr lang="en-US" altLang="ko-KR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바른고딕OTF" panose="02020603020101020101" pitchFamily="18" charset="-127"/>
                      <a:ea typeface="나눔바른고딕OTF" panose="02020603020101020101" pitchFamily="18" charset="-127"/>
                      <a:cs typeface="Arial"/>
                      <a:sym typeface="Arial"/>
                    </a:rPr>
                    <a:t> ~ C(</a:t>
                  </a:r>
                  <a:r>
                    <a:rPr lang="en-US" altLang="ko-KR" sz="1200" dirty="0" err="1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바른고딕OTF" panose="02020603020101020101" pitchFamily="18" charset="-127"/>
                      <a:ea typeface="나눔바른고딕OTF" panose="02020603020101020101" pitchFamily="18" charset="-127"/>
                      <a:cs typeface="Arial"/>
                      <a:sym typeface="Arial"/>
                    </a:rPr>
                    <a:t>store_nbr</a:t>
                  </a:r>
                  <a:r>
                    <a:rPr lang="en-US" altLang="ko-KR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바른고딕OTF" panose="02020603020101020101" pitchFamily="18" charset="-127"/>
                      <a:ea typeface="나눔바른고딕OTF" panose="02020603020101020101" pitchFamily="18" charset="-127"/>
                      <a:cs typeface="Arial"/>
                      <a:sym typeface="Arial"/>
                    </a:rPr>
                    <a:t>):C(</a:t>
                  </a:r>
                  <a:r>
                    <a:rPr lang="en-US" altLang="ko-KR" sz="1200" dirty="0" err="1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바른고딕OTF" panose="02020603020101020101" pitchFamily="18" charset="-127"/>
                      <a:ea typeface="나눔바른고딕OTF" panose="02020603020101020101" pitchFamily="18" charset="-127"/>
                      <a:cs typeface="Arial"/>
                      <a:sym typeface="Arial"/>
                    </a:rPr>
                    <a:t>item_nbr</a:t>
                  </a:r>
                  <a:r>
                    <a:rPr lang="en-US" altLang="ko-KR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바른고딕OTF" panose="02020603020101020101" pitchFamily="18" charset="-127"/>
                      <a:ea typeface="나눔바른고딕OTF" panose="02020603020101020101" pitchFamily="18" charset="-127"/>
                      <a:cs typeface="Arial"/>
                      <a:sym typeface="Arial"/>
                    </a:rPr>
                    <a:t>) + C(weekday) + C(holiday)</a:t>
                  </a:r>
                </a:p>
                <a:p>
                  <a:pPr lvl="0" algn="ctr">
                    <a:lnSpc>
                      <a:spcPct val="110000"/>
                    </a:lnSpc>
                  </a:pPr>
                  <a:r>
                    <a:rPr lang="en-US" altLang="ko-KR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바른고딕OTF" panose="02020603020101020101" pitchFamily="18" charset="-127"/>
                      <a:ea typeface="나눔바른고딕OTF" panose="02020603020101020101" pitchFamily="18" charset="-127"/>
                      <a:cs typeface="Arial"/>
                      <a:sym typeface="Arial"/>
                    </a:rPr>
                    <a:t> + C(event) + 0</a:t>
                  </a:r>
                </a:p>
              </p:txBody>
            </p:sp>
            <p:sp>
              <p:nvSpPr>
                <p:cNvPr id="43" name="직사각형 42">
                  <a:extLst>
                    <a:ext uri="{FF2B5EF4-FFF2-40B4-BE49-F238E27FC236}">
                      <a16:creationId xmlns:a16="http://schemas.microsoft.com/office/drawing/2014/main" id="{0B25DB0B-33C3-4691-9AB9-6554C858553B}"/>
                    </a:ext>
                  </a:extLst>
                </p:cNvPr>
                <p:cNvSpPr/>
                <p:nvPr/>
              </p:nvSpPr>
              <p:spPr>
                <a:xfrm>
                  <a:off x="5907571" y="4349635"/>
                  <a:ext cx="4054620" cy="786015"/>
                </a:xfrm>
                <a:prstGeom prst="rect">
                  <a:avLst/>
                </a:prstGeom>
                <a:pattFill prst="ltUpDiag">
                  <a:fgClr>
                    <a:schemeClr val="accent4">
                      <a:lumMod val="40000"/>
                      <a:lumOff val="60000"/>
                    </a:schemeClr>
                  </a:fgClr>
                  <a:bgClr>
                    <a:schemeClr val="bg1"/>
                  </a:bgClr>
                </a:pattFill>
                <a:ln w="3175">
                  <a:solidFill>
                    <a:schemeClr val="accent4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직사각형 7">
                  <a:extLst>
                    <a:ext uri="{FF2B5EF4-FFF2-40B4-BE49-F238E27FC236}">
                      <a16:creationId xmlns:a16="http://schemas.microsoft.com/office/drawing/2014/main" id="{70F4AC61-995A-4998-80C6-9811C71C8684}"/>
                    </a:ext>
                  </a:extLst>
                </p:cNvPr>
                <p:cNvSpPr/>
                <p:nvPr/>
              </p:nvSpPr>
              <p:spPr>
                <a:xfrm>
                  <a:off x="5945907" y="4380751"/>
                  <a:ext cx="3977947" cy="70890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lvl="0" algn="ctr">
                    <a:lnSpc>
                      <a:spcPct val="110000"/>
                    </a:lnSpc>
                  </a:pPr>
                  <a:r>
                    <a:rPr lang="en-US" altLang="ko-KR" sz="15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바른고딕OTF" panose="02020603020101020101" pitchFamily="18" charset="-127"/>
                      <a:ea typeface="나눔바른고딕OTF" panose="02020603020101020101" pitchFamily="18" charset="-127"/>
                      <a:cs typeface="Arial"/>
                      <a:sym typeface="Arial"/>
                    </a:rPr>
                    <a:t>Trial5.</a:t>
                  </a:r>
                </a:p>
                <a:p>
                  <a:pPr lvl="0" algn="ctr">
                    <a:lnSpc>
                      <a:spcPct val="110000"/>
                    </a:lnSpc>
                  </a:pPr>
                  <a:r>
                    <a:rPr lang="en-US" altLang="ko-KR" sz="1200" dirty="0" err="1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바른고딕OTF" panose="02020603020101020101" pitchFamily="18" charset="-127"/>
                      <a:ea typeface="나눔바른고딕OTF" panose="02020603020101020101" pitchFamily="18" charset="-127"/>
                      <a:cs typeface="Arial"/>
                      <a:sym typeface="Arial"/>
                    </a:rPr>
                    <a:t>log_units</a:t>
                  </a:r>
                  <a:r>
                    <a:rPr lang="en-US" altLang="ko-KR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바른고딕OTF" panose="02020603020101020101" pitchFamily="18" charset="-127"/>
                      <a:ea typeface="나눔바른고딕OTF" panose="02020603020101020101" pitchFamily="18" charset="-127"/>
                      <a:cs typeface="Arial"/>
                      <a:sym typeface="Arial"/>
                    </a:rPr>
                    <a:t> ~ C(</a:t>
                  </a:r>
                  <a:r>
                    <a:rPr lang="en-US" altLang="ko-KR" sz="1200" dirty="0" err="1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바른고딕OTF" panose="02020603020101020101" pitchFamily="18" charset="-127"/>
                      <a:ea typeface="나눔바른고딕OTF" panose="02020603020101020101" pitchFamily="18" charset="-127"/>
                      <a:cs typeface="Arial"/>
                      <a:sym typeface="Arial"/>
                    </a:rPr>
                    <a:t>store_nbr</a:t>
                  </a:r>
                  <a:r>
                    <a:rPr lang="en-US" altLang="ko-KR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바른고딕OTF" panose="02020603020101020101" pitchFamily="18" charset="-127"/>
                      <a:ea typeface="나눔바른고딕OTF" panose="02020603020101020101" pitchFamily="18" charset="-127"/>
                      <a:cs typeface="Arial"/>
                      <a:sym typeface="Arial"/>
                    </a:rPr>
                    <a:t>):C(</a:t>
                  </a:r>
                  <a:r>
                    <a:rPr lang="en-US" altLang="ko-KR" sz="1200" dirty="0" err="1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바른고딕OTF" panose="02020603020101020101" pitchFamily="18" charset="-127"/>
                      <a:ea typeface="나눔바른고딕OTF" panose="02020603020101020101" pitchFamily="18" charset="-127"/>
                      <a:cs typeface="Arial"/>
                      <a:sym typeface="Arial"/>
                    </a:rPr>
                    <a:t>item_nbr</a:t>
                  </a:r>
                  <a:r>
                    <a:rPr lang="en-US" altLang="ko-KR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바른고딕OTF" panose="02020603020101020101" pitchFamily="18" charset="-127"/>
                      <a:ea typeface="나눔바른고딕OTF" panose="02020603020101020101" pitchFamily="18" charset="-127"/>
                      <a:cs typeface="Arial"/>
                      <a:sym typeface="Arial"/>
                    </a:rPr>
                    <a:t>) + C(weekday) + C(holiday) </a:t>
                  </a:r>
                </a:p>
                <a:p>
                  <a:pPr lvl="0" algn="ctr">
                    <a:lnSpc>
                      <a:spcPct val="110000"/>
                    </a:lnSpc>
                  </a:pPr>
                  <a:r>
                    <a:rPr lang="en-US" altLang="ko-KR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바른고딕OTF" panose="02020603020101020101" pitchFamily="18" charset="-127"/>
                      <a:ea typeface="나눔바른고딕OTF" panose="02020603020101020101" pitchFamily="18" charset="-127"/>
                      <a:cs typeface="Arial"/>
                      <a:sym typeface="Arial"/>
                    </a:rPr>
                    <a:t>+ snowfall + </a:t>
                  </a:r>
                  <a:r>
                    <a:rPr lang="en-US" altLang="ko-KR" sz="1200" dirty="0" err="1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바른고딕OTF" panose="02020603020101020101" pitchFamily="18" charset="-127"/>
                      <a:ea typeface="나눔바른고딕OTF" panose="02020603020101020101" pitchFamily="18" charset="-127"/>
                      <a:cs typeface="Arial"/>
                      <a:sym typeface="Arial"/>
                    </a:rPr>
                    <a:t>preciptotal</a:t>
                  </a:r>
                  <a:r>
                    <a:rPr lang="en-US" altLang="ko-KR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바른고딕OTF" panose="02020603020101020101" pitchFamily="18" charset="-127"/>
                      <a:ea typeface="나눔바른고딕OTF" panose="02020603020101020101" pitchFamily="18" charset="-127"/>
                      <a:cs typeface="Arial"/>
                      <a:sym typeface="Arial"/>
                    </a:rPr>
                    <a:t> + 0</a:t>
                  </a:r>
                </a:p>
              </p:txBody>
            </p:sp>
          </p:grpSp>
          <p:sp>
            <p:nvSpPr>
              <p:cNvPr id="44" name="화살표: 아래쪽 43">
                <a:extLst>
                  <a:ext uri="{FF2B5EF4-FFF2-40B4-BE49-F238E27FC236}">
                    <a16:creationId xmlns:a16="http://schemas.microsoft.com/office/drawing/2014/main" id="{207518E3-1B20-4E9D-B455-AA7A37911363}"/>
                  </a:ext>
                </a:extLst>
              </p:cNvPr>
              <p:cNvSpPr/>
              <p:nvPr/>
            </p:nvSpPr>
            <p:spPr>
              <a:xfrm>
                <a:off x="6096000" y="5185403"/>
                <a:ext cx="345270" cy="375727"/>
              </a:xfrm>
              <a:prstGeom prst="downArrow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DCB80A6-AA6C-49F0-9E58-E0971CFA416C}"/>
                  </a:ext>
                </a:extLst>
              </p:cNvPr>
              <p:cNvSpPr txBox="1"/>
              <p:nvPr/>
            </p:nvSpPr>
            <p:spPr>
              <a:xfrm>
                <a:off x="6455707" y="5185403"/>
                <a:ext cx="2453616" cy="4229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altLang="ko-KR" sz="11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cs typeface="Arial"/>
                    <a:sym typeface="Arial"/>
                  </a:rPr>
                  <a:t>Store_nbr</a:t>
                </a:r>
                <a:r>
                  <a:rPr lang="ko-KR" altLang="en-US" sz="1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cs typeface="Arial"/>
                    <a:sym typeface="Arial"/>
                  </a:rPr>
                  <a:t>별로 나눠서 </a:t>
                </a:r>
                <a:r>
                  <a:rPr lang="en-US" altLang="ko-KR" sz="1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cs typeface="Arial"/>
                    <a:sym typeface="Arial"/>
                  </a:rPr>
                  <a:t>OLS</a:t>
                </a:r>
                <a:r>
                  <a:rPr lang="ko-KR" altLang="en-US" sz="1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cs typeface="Arial"/>
                    <a:sym typeface="Arial"/>
                  </a:rPr>
                  <a:t>실행</a:t>
                </a:r>
                <a:r>
                  <a:rPr lang="en-US" altLang="ko-KR" sz="1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cs typeface="Arial"/>
                    <a:sym typeface="Arial"/>
                  </a:rPr>
                  <a:t>, Event </a:t>
                </a:r>
                <a:r>
                  <a:rPr lang="ko-KR" altLang="en-US" sz="1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cs typeface="Arial"/>
                    <a:sym typeface="Arial"/>
                  </a:rPr>
                  <a:t>제외</a:t>
                </a:r>
                <a:endPara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cs typeface="Arial"/>
                  <a:sym typeface="Arial"/>
                </a:endParaRPr>
              </a:p>
              <a:p>
                <a:pPr>
                  <a:lnSpc>
                    <a:spcPct val="110000"/>
                  </a:lnSpc>
                </a:pPr>
                <a:r>
                  <a:rPr lang="ko-KR" altLang="en-US" sz="1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cs typeface="Arial"/>
                    <a:sym typeface="Arial"/>
                  </a:rPr>
                  <a:t>결과 좋지 않음 </a:t>
                </a:r>
                <a:endPara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cs typeface="Arial"/>
                  <a:sym typeface="Arial"/>
                </a:endParaRPr>
              </a:p>
            </p:txBody>
          </p:sp>
        </p:grpSp>
      </p:grp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590565C8-7916-457C-A0A4-9BD41E5D0E67}"/>
              </a:ext>
            </a:extLst>
          </p:cNvPr>
          <p:cNvSpPr/>
          <p:nvPr/>
        </p:nvSpPr>
        <p:spPr>
          <a:xfrm>
            <a:off x="5573362" y="2556035"/>
            <a:ext cx="657151" cy="456549"/>
          </a:xfrm>
          <a:prstGeom prst="rect">
            <a:avLst/>
          </a:prstGeom>
          <a:noFill/>
          <a:ln w="28575">
            <a:solidFill>
              <a:srgbClr val="EA4C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461053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109">
            <a:extLst>
              <a:ext uri="{FF2B5EF4-FFF2-40B4-BE49-F238E27FC236}">
                <a16:creationId xmlns:a16="http://schemas.microsoft.com/office/drawing/2014/main" id="{9C80E766-7750-47F1-9A90-7A870AB89546}"/>
              </a:ext>
            </a:extLst>
          </p:cNvPr>
          <p:cNvSpPr txBox="1"/>
          <p:nvPr/>
        </p:nvSpPr>
        <p:spPr>
          <a:xfrm>
            <a:off x="313048" y="1143427"/>
            <a:ext cx="4388261" cy="430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rgbClr val="EA4C5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4</a:t>
            </a:r>
            <a:r>
              <a:rPr lang="en-US" sz="2000" b="1" i="0" u="none" strike="noStrike" cap="none" dirty="0">
                <a:solidFill>
                  <a:srgbClr val="EA4C5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. OLS</a:t>
            </a:r>
            <a:r>
              <a:rPr lang="ko-KR" altLang="en-US" sz="2000" b="1" i="0" u="none" strike="noStrike" cap="none" dirty="0">
                <a:solidFill>
                  <a:srgbClr val="EA4C5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 </a:t>
            </a:r>
            <a:r>
              <a:rPr lang="en-US" altLang="ko-KR" sz="2000" b="1" i="0" u="none" strike="noStrike" cap="none" dirty="0">
                <a:solidFill>
                  <a:srgbClr val="EA4C5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MODELING (Fi</a:t>
            </a:r>
            <a:r>
              <a:rPr lang="en-US" altLang="ko-KR" sz="2000" b="1" dirty="0">
                <a:solidFill>
                  <a:srgbClr val="EA4C5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nal)</a:t>
            </a:r>
            <a:endParaRPr lang="en-US" sz="2000" b="1" i="0" u="none" strike="noStrike" cap="none" dirty="0">
              <a:solidFill>
                <a:srgbClr val="EA4C50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  <a:cs typeface="Arial"/>
              <a:sym typeface="Arial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19654A1E-8137-4B0B-97E4-BF70DF6A3281}"/>
              </a:ext>
            </a:extLst>
          </p:cNvPr>
          <p:cNvGrpSpPr/>
          <p:nvPr/>
        </p:nvGrpSpPr>
        <p:grpSpPr>
          <a:xfrm>
            <a:off x="3724756" y="2453891"/>
            <a:ext cx="4719618" cy="3596173"/>
            <a:chOff x="1115785" y="1969162"/>
            <a:chExt cx="6241477" cy="4190978"/>
          </a:xfrm>
        </p:grpSpPr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EE44EBA5-A4AD-49B5-9560-C056FF98811E}"/>
                </a:ext>
              </a:extLst>
            </p:cNvPr>
            <p:cNvGrpSpPr/>
            <p:nvPr/>
          </p:nvGrpSpPr>
          <p:grpSpPr>
            <a:xfrm>
              <a:off x="1115785" y="4149686"/>
              <a:ext cx="6241477" cy="2010454"/>
              <a:chOff x="1303146" y="2113221"/>
              <a:chExt cx="7098633" cy="1891395"/>
            </a:xfrm>
          </p:grpSpPr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4F099843-8C61-4FCA-8740-49D78979347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20" t="2018" r="1990" b="3904"/>
              <a:stretch/>
            </p:blipFill>
            <p:spPr>
              <a:xfrm>
                <a:off x="1303146" y="2113221"/>
                <a:ext cx="3524977" cy="1891395"/>
              </a:xfrm>
              <a:prstGeom prst="rect">
                <a:avLst/>
              </a:prstGeom>
              <a:ln w="3175">
                <a:solidFill>
                  <a:schemeClr val="bg1">
                    <a:lumMod val="85000"/>
                  </a:schemeClr>
                </a:solidFill>
              </a:ln>
            </p:spPr>
          </p:pic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7A6C4F0B-3544-445D-9B99-9FE61E43C1AB}"/>
                  </a:ext>
                </a:extLst>
              </p:cNvPr>
              <p:cNvGrpSpPr/>
              <p:nvPr/>
            </p:nvGrpSpPr>
            <p:grpSpPr>
              <a:xfrm>
                <a:off x="4876802" y="2113221"/>
                <a:ext cx="3524977" cy="1891395"/>
                <a:chOff x="4884491" y="626924"/>
                <a:chExt cx="4170972" cy="1920087"/>
              </a:xfrm>
            </p:grpSpPr>
            <p:pic>
              <p:nvPicPr>
                <p:cNvPr id="9" name="그림 8">
                  <a:extLst>
                    <a:ext uri="{FF2B5EF4-FFF2-40B4-BE49-F238E27FC236}">
                      <a16:creationId xmlns:a16="http://schemas.microsoft.com/office/drawing/2014/main" id="{AACEA2F5-A838-4563-AEE9-56AB2BF7776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6119" t="2961" r="1019" b="2961"/>
                <a:stretch/>
              </p:blipFill>
              <p:spPr>
                <a:xfrm>
                  <a:off x="6854755" y="626924"/>
                  <a:ext cx="2200708" cy="1920087"/>
                </a:xfrm>
                <a:prstGeom prst="rect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</a:ln>
              </p:spPr>
            </p:pic>
            <p:pic>
              <p:nvPicPr>
                <p:cNvPr id="32" name="그림 31">
                  <a:extLst>
                    <a:ext uri="{FF2B5EF4-FFF2-40B4-BE49-F238E27FC236}">
                      <a16:creationId xmlns:a16="http://schemas.microsoft.com/office/drawing/2014/main" id="{94B66094-CAEF-47AB-ACA7-067476F6679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325" t="5922" r="71470" b="5922"/>
                <a:stretch/>
              </p:blipFill>
              <p:spPr>
                <a:xfrm>
                  <a:off x="4884491" y="626925"/>
                  <a:ext cx="2200708" cy="1920086"/>
                </a:xfrm>
                <a:prstGeom prst="rect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</a:ln>
              </p:spPr>
            </p:pic>
          </p:grpSp>
        </p:grpSp>
        <p:pic>
          <p:nvPicPr>
            <p:cNvPr id="45" name="그림 44">
              <a:extLst>
                <a:ext uri="{FF2B5EF4-FFF2-40B4-BE49-F238E27FC236}">
                  <a16:creationId xmlns:a16="http://schemas.microsoft.com/office/drawing/2014/main" id="{D431586A-5633-481E-9DCD-2CEFCE5456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22" t="2962" r="600" b="4841"/>
            <a:stretch/>
          </p:blipFill>
          <p:spPr>
            <a:xfrm>
              <a:off x="1115785" y="1969162"/>
              <a:ext cx="6241477" cy="2125166"/>
            </a:xfrm>
            <a:prstGeom prst="rect">
              <a:avLst/>
            </a:prstGeom>
            <a:ln w="3175">
              <a:solidFill>
                <a:schemeClr val="bg1">
                  <a:lumMod val="85000"/>
                </a:schemeClr>
              </a:solidFill>
            </a:ln>
          </p:spPr>
        </p:pic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0114F30D-C9FC-4F9E-BAF5-D95C60F91E94}"/>
              </a:ext>
            </a:extLst>
          </p:cNvPr>
          <p:cNvGrpSpPr/>
          <p:nvPr/>
        </p:nvGrpSpPr>
        <p:grpSpPr>
          <a:xfrm>
            <a:off x="8481695" y="2453891"/>
            <a:ext cx="2832301" cy="2682856"/>
            <a:chOff x="7434870" y="1954073"/>
            <a:chExt cx="3694757" cy="2682856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183754F9-E336-42DE-8B90-854CE953D43B}"/>
                </a:ext>
              </a:extLst>
            </p:cNvPr>
            <p:cNvSpPr/>
            <p:nvPr/>
          </p:nvSpPr>
          <p:spPr>
            <a:xfrm>
              <a:off x="7505109" y="1954073"/>
              <a:ext cx="3571106" cy="1259973"/>
            </a:xfrm>
            <a:prstGeom prst="rect">
              <a:avLst/>
            </a:prstGeom>
            <a:pattFill prst="ltUpDiag">
              <a:fgClr>
                <a:schemeClr val="accent6">
                  <a:lumMod val="40000"/>
                  <a:lumOff val="60000"/>
                </a:schemeClr>
              </a:fgClr>
              <a:bgClr>
                <a:schemeClr val="bg1"/>
              </a:bgClr>
            </a:pattFill>
            <a:ln w="3175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Shape 109">
              <a:extLst>
                <a:ext uri="{FF2B5EF4-FFF2-40B4-BE49-F238E27FC236}">
                  <a16:creationId xmlns:a16="http://schemas.microsoft.com/office/drawing/2014/main" id="{CE855CE8-77D6-4421-B7A9-183024085FFB}"/>
                </a:ext>
              </a:extLst>
            </p:cNvPr>
            <p:cNvSpPr txBox="1"/>
            <p:nvPr/>
          </p:nvSpPr>
          <p:spPr>
            <a:xfrm>
              <a:off x="7434870" y="2084468"/>
              <a:ext cx="3694757" cy="81525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Trial 6.</a:t>
              </a:r>
              <a:endParaRPr lang="en-US" altLang="ko-KR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endParaRPr>
            </a:p>
            <a:p>
              <a:pPr lvl="0" algn="ctr">
                <a:lnSpc>
                  <a:spcPct val="110000"/>
                </a:lnSpc>
              </a:pP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log_units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 ~ C(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item_nbr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):C(weekday) </a:t>
              </a:r>
            </a:p>
            <a:p>
              <a:pPr lvl="0" algn="ctr">
                <a:lnSpc>
                  <a:spcPct val="110000"/>
                </a:lnSpc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+ C(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item_nbr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):C(holiday) + 0</a:t>
              </a:r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03F1295C-3E2A-4FF4-BFD4-3EF2BA2F0495}"/>
                </a:ext>
              </a:extLst>
            </p:cNvPr>
            <p:cNvGrpSpPr/>
            <p:nvPr/>
          </p:nvGrpSpPr>
          <p:grpSpPr>
            <a:xfrm>
              <a:off x="7490392" y="3821684"/>
              <a:ext cx="3578830" cy="815245"/>
              <a:chOff x="7501110" y="3216138"/>
              <a:chExt cx="3578830" cy="1405440"/>
            </a:xfrm>
          </p:grpSpPr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169AA351-FB6D-46D0-8C39-C7EF67058E63}"/>
                  </a:ext>
                </a:extLst>
              </p:cNvPr>
              <p:cNvSpPr/>
              <p:nvPr/>
            </p:nvSpPr>
            <p:spPr>
              <a:xfrm>
                <a:off x="7501110" y="3216138"/>
                <a:ext cx="3571107" cy="1405440"/>
              </a:xfrm>
              <a:prstGeom prst="rect">
                <a:avLst/>
              </a:prstGeom>
              <a:pattFill prst="ltUpDiag">
                <a:fgClr>
                  <a:schemeClr val="accent6">
                    <a:lumMod val="40000"/>
                    <a:lumOff val="60000"/>
                  </a:schemeClr>
                </a:fgClr>
                <a:bgClr>
                  <a:schemeClr val="bg1"/>
                </a:bgClr>
              </a:pattFill>
              <a:ln w="3175">
                <a:solidFill>
                  <a:schemeClr val="accent6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6" name="Shape 109">
                <a:extLst>
                  <a:ext uri="{FF2B5EF4-FFF2-40B4-BE49-F238E27FC236}">
                    <a16:creationId xmlns:a16="http://schemas.microsoft.com/office/drawing/2014/main" id="{D3AD6B62-DD84-4607-83FB-647F188ED9F5}"/>
                  </a:ext>
                </a:extLst>
              </p:cNvPr>
              <p:cNvSpPr txBox="1"/>
              <p:nvPr/>
            </p:nvSpPr>
            <p:spPr>
              <a:xfrm>
                <a:off x="7516832" y="3542412"/>
                <a:ext cx="3563108" cy="81525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lvl="0" algn="ctr">
                  <a:lnSpc>
                    <a:spcPct val="110000"/>
                  </a:lnSpc>
                </a:pPr>
                <a:r>
                  <a:rPr lang="en-US" altLang="ko-KR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log_units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 ~ C(</a:t>
                </a:r>
                <a:r>
                  <a:rPr lang="en-US" altLang="ko-KR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item_nbr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):C(weekday) + 0</a:t>
                </a:r>
              </a:p>
            </p:txBody>
          </p:sp>
        </p:grp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A370FF6D-370B-4C21-9A0E-424B0FBF4C23}"/>
                </a:ext>
              </a:extLst>
            </p:cNvPr>
            <p:cNvGrpSpPr/>
            <p:nvPr/>
          </p:nvGrpSpPr>
          <p:grpSpPr>
            <a:xfrm>
              <a:off x="7513107" y="3269672"/>
              <a:ext cx="3558573" cy="234275"/>
              <a:chOff x="7513107" y="3269672"/>
              <a:chExt cx="3558573" cy="234275"/>
            </a:xfrm>
          </p:grpSpPr>
          <p:grpSp>
            <p:nvGrpSpPr>
              <p:cNvPr id="47" name="그룹 46">
                <a:extLst>
                  <a:ext uri="{FF2B5EF4-FFF2-40B4-BE49-F238E27FC236}">
                    <a16:creationId xmlns:a16="http://schemas.microsoft.com/office/drawing/2014/main" id="{85BC3A5D-608C-42DF-B1DC-7CA10711FA0E}"/>
                  </a:ext>
                </a:extLst>
              </p:cNvPr>
              <p:cNvGrpSpPr/>
              <p:nvPr/>
            </p:nvGrpSpPr>
            <p:grpSpPr>
              <a:xfrm>
                <a:off x="7513107" y="3269672"/>
                <a:ext cx="3558573" cy="224159"/>
                <a:chOff x="7513107" y="3187784"/>
                <a:chExt cx="3558573" cy="224159"/>
              </a:xfrm>
            </p:grpSpPr>
            <p:cxnSp>
              <p:nvCxnSpPr>
                <p:cNvPr id="39" name="직선 연결선 38">
                  <a:extLst>
                    <a:ext uri="{FF2B5EF4-FFF2-40B4-BE49-F238E27FC236}">
                      <a16:creationId xmlns:a16="http://schemas.microsoft.com/office/drawing/2014/main" id="{4B3EB72C-F79F-431B-AB04-F6C8F2F1EF9B}"/>
                    </a:ext>
                  </a:extLst>
                </p:cNvPr>
                <p:cNvCxnSpPr/>
                <p:nvPr/>
              </p:nvCxnSpPr>
              <p:spPr>
                <a:xfrm>
                  <a:off x="7513107" y="3187784"/>
                  <a:ext cx="0" cy="22415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직선 연결선 40">
                  <a:extLst>
                    <a:ext uri="{FF2B5EF4-FFF2-40B4-BE49-F238E27FC236}">
                      <a16:creationId xmlns:a16="http://schemas.microsoft.com/office/drawing/2014/main" id="{0BD79BA9-6D30-412F-98D5-C2CE22C66D7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13107" y="3411943"/>
                  <a:ext cx="355857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직선 연결선 45">
                  <a:extLst>
                    <a:ext uri="{FF2B5EF4-FFF2-40B4-BE49-F238E27FC236}">
                      <a16:creationId xmlns:a16="http://schemas.microsoft.com/office/drawing/2014/main" id="{00330374-9627-4374-883E-44D551663DED}"/>
                    </a:ext>
                  </a:extLst>
                </p:cNvPr>
                <p:cNvCxnSpPr/>
                <p:nvPr/>
              </p:nvCxnSpPr>
              <p:spPr>
                <a:xfrm>
                  <a:off x="11071680" y="3187784"/>
                  <a:ext cx="0" cy="22415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8" name="직선 연결선 47">
                <a:extLst>
                  <a:ext uri="{FF2B5EF4-FFF2-40B4-BE49-F238E27FC236}">
                    <a16:creationId xmlns:a16="http://schemas.microsoft.com/office/drawing/2014/main" id="{A43859AB-F0DD-4F14-AD1A-C7AB441809B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275945" y="3318692"/>
                <a:ext cx="0" cy="18525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AC226E2-4B6D-4129-9BE5-331528C61BD8}"/>
                </a:ext>
              </a:extLst>
            </p:cNvPr>
            <p:cNvSpPr/>
            <p:nvPr/>
          </p:nvSpPr>
          <p:spPr>
            <a:xfrm>
              <a:off x="8904638" y="3554869"/>
              <a:ext cx="772045" cy="34624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>
                <a:lnSpc>
                  <a:spcPct val="110000"/>
                </a:lnSpc>
              </a:pPr>
              <a:r>
                <a:rPr lang="ko-KR" altLang="en-US" sz="15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최종</a:t>
              </a:r>
              <a:r>
                <a:rPr lang="en-US" altLang="ko-KR" sz="15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:</a:t>
              </a: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AEEA215C-CEC1-44A8-BC83-538E7BBC2F76}"/>
              </a:ext>
            </a:extLst>
          </p:cNvPr>
          <p:cNvGrpSpPr/>
          <p:nvPr/>
        </p:nvGrpSpPr>
        <p:grpSpPr>
          <a:xfrm>
            <a:off x="238285" y="289956"/>
            <a:ext cx="11808402" cy="6387550"/>
            <a:chOff x="238285" y="289956"/>
            <a:chExt cx="11808402" cy="6387550"/>
          </a:xfrm>
        </p:grpSpPr>
        <p:sp>
          <p:nvSpPr>
            <p:cNvPr id="55" name="Shape 109">
              <a:extLst>
                <a:ext uri="{FF2B5EF4-FFF2-40B4-BE49-F238E27FC236}">
                  <a16:creationId xmlns:a16="http://schemas.microsoft.com/office/drawing/2014/main" id="{2CA13042-7171-407F-B8C0-0A0740F5798F}"/>
                </a:ext>
              </a:extLst>
            </p:cNvPr>
            <p:cNvSpPr txBox="1"/>
            <p:nvPr/>
          </p:nvSpPr>
          <p:spPr>
            <a:xfrm rot="5400000">
              <a:off x="10787986" y="3903823"/>
              <a:ext cx="2010453" cy="682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i="0" u="none" strike="noStrike" cap="none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DATA SCIENCE SCHOOL</a:t>
              </a:r>
            </a:p>
          </p:txBody>
        </p:sp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E2FD8C89-4634-4B94-9362-1BDB11890449}"/>
                </a:ext>
              </a:extLst>
            </p:cNvPr>
            <p:cNvGrpSpPr/>
            <p:nvPr/>
          </p:nvGrpSpPr>
          <p:grpSpPr>
            <a:xfrm>
              <a:off x="238285" y="289956"/>
              <a:ext cx="11808402" cy="6387550"/>
              <a:chOff x="238285" y="289956"/>
              <a:chExt cx="11808402" cy="6387550"/>
            </a:xfrm>
          </p:grpSpPr>
          <p:sp>
            <p:nvSpPr>
              <p:cNvPr id="57" name="Shape 109">
                <a:extLst>
                  <a:ext uri="{FF2B5EF4-FFF2-40B4-BE49-F238E27FC236}">
                    <a16:creationId xmlns:a16="http://schemas.microsoft.com/office/drawing/2014/main" id="{1856719C-C7E0-4287-BB29-C59A1C8F2D48}"/>
                  </a:ext>
                </a:extLst>
              </p:cNvPr>
              <p:cNvSpPr txBox="1"/>
              <p:nvPr/>
            </p:nvSpPr>
            <p:spPr>
              <a:xfrm>
                <a:off x="238285" y="289956"/>
                <a:ext cx="4965693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2018 FAST CAMPUS</a:t>
                </a:r>
              </a:p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500" dirty="0">
                    <a:solidFill>
                      <a:schemeClr val="dk1"/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SCHOOL PRESENTATION</a:t>
                </a:r>
              </a:p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sz="1500" i="0" u="none" strike="noStrike" cap="none" dirty="0">
                  <a:solidFill>
                    <a:schemeClr val="dk1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endParaRPr>
              </a:p>
            </p:txBody>
          </p:sp>
          <p:grpSp>
            <p:nvGrpSpPr>
              <p:cNvPr id="58" name="그룹 57">
                <a:extLst>
                  <a:ext uri="{FF2B5EF4-FFF2-40B4-BE49-F238E27FC236}">
                    <a16:creationId xmlns:a16="http://schemas.microsoft.com/office/drawing/2014/main" id="{021BD744-D8DF-4884-852E-4C1834E3C11C}"/>
                  </a:ext>
                </a:extLst>
              </p:cNvPr>
              <p:cNvGrpSpPr/>
              <p:nvPr/>
            </p:nvGrpSpPr>
            <p:grpSpPr>
              <a:xfrm>
                <a:off x="313048" y="351923"/>
                <a:ext cx="11615079" cy="6045906"/>
                <a:chOff x="313048" y="351923"/>
                <a:chExt cx="11615079" cy="6045906"/>
              </a:xfrm>
            </p:grpSpPr>
            <p:pic>
              <p:nvPicPr>
                <p:cNvPr id="60" name="그림 59">
                  <a:extLst>
                    <a:ext uri="{FF2B5EF4-FFF2-40B4-BE49-F238E27FC236}">
                      <a16:creationId xmlns:a16="http://schemas.microsoft.com/office/drawing/2014/main" id="{C8117CC4-8109-4C6E-BE8E-05D158E397E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t="32705" b="24016"/>
                <a:stretch/>
              </p:blipFill>
              <p:spPr>
                <a:xfrm>
                  <a:off x="10009387" y="351923"/>
                  <a:ext cx="1918740" cy="659567"/>
                </a:xfrm>
                <a:prstGeom prst="rect">
                  <a:avLst/>
                </a:prstGeom>
              </p:spPr>
            </p:pic>
            <p:cxnSp>
              <p:nvCxnSpPr>
                <p:cNvPr id="61" name="직선 연결선 60">
                  <a:extLst>
                    <a:ext uri="{FF2B5EF4-FFF2-40B4-BE49-F238E27FC236}">
                      <a16:creationId xmlns:a16="http://schemas.microsoft.com/office/drawing/2014/main" id="{565AD249-F105-4DE6-A840-F4D2A6D1467E}"/>
                    </a:ext>
                  </a:extLst>
                </p:cNvPr>
                <p:cNvCxnSpPr/>
                <p:nvPr/>
              </p:nvCxnSpPr>
              <p:spPr>
                <a:xfrm flipH="1">
                  <a:off x="10463134" y="6397829"/>
                  <a:ext cx="1295959" cy="0"/>
                </a:xfrm>
                <a:prstGeom prst="line">
                  <a:avLst/>
                </a:prstGeom>
                <a:ln w="381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직선 연결선 61">
                  <a:extLst>
                    <a:ext uri="{FF2B5EF4-FFF2-40B4-BE49-F238E27FC236}">
                      <a16:creationId xmlns:a16="http://schemas.microsoft.com/office/drawing/2014/main" id="{AC64F301-4365-45E5-962A-7A947C50095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13048" y="865631"/>
                  <a:ext cx="2282484" cy="0"/>
                </a:xfrm>
                <a:prstGeom prst="line">
                  <a:avLst/>
                </a:prstGeom>
                <a:ln w="381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9" name="Shape 109">
                <a:extLst>
                  <a:ext uri="{FF2B5EF4-FFF2-40B4-BE49-F238E27FC236}">
                    <a16:creationId xmlns:a16="http://schemas.microsoft.com/office/drawing/2014/main" id="{CE61C3D2-131B-46F5-8A96-A1E2FBD9B53B}"/>
                  </a:ext>
                </a:extLst>
              </p:cNvPr>
              <p:cNvSpPr txBox="1"/>
              <p:nvPr/>
            </p:nvSpPr>
            <p:spPr>
              <a:xfrm>
                <a:off x="9963464" y="6431285"/>
                <a:ext cx="2083223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00" dirty="0">
                    <a:solidFill>
                      <a:schemeClr val="dk1"/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FAST CAMPUS SCHOOL 2018</a:t>
                </a:r>
              </a:p>
            </p:txBody>
          </p:sp>
        </p:grpSp>
      </p:grpSp>
      <p:pic>
        <p:nvPicPr>
          <p:cNvPr id="64" name="그림 63">
            <a:extLst>
              <a:ext uri="{FF2B5EF4-FFF2-40B4-BE49-F238E27FC236}">
                <a16:creationId xmlns:a16="http://schemas.microsoft.com/office/drawing/2014/main" id="{3A00AA4F-5B33-431D-A8F5-98BBB0B5CCB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307" y="2431851"/>
            <a:ext cx="3160906" cy="3642406"/>
          </a:xfrm>
          <a:prstGeom prst="rect">
            <a:avLst/>
          </a:prstGeom>
        </p:spPr>
      </p:pic>
      <p:grpSp>
        <p:nvGrpSpPr>
          <p:cNvPr id="71" name="그룹 70">
            <a:extLst>
              <a:ext uri="{FF2B5EF4-FFF2-40B4-BE49-F238E27FC236}">
                <a16:creationId xmlns:a16="http://schemas.microsoft.com/office/drawing/2014/main" id="{3F3AD085-F8B1-47D7-AD68-A22DBD9A0921}"/>
              </a:ext>
            </a:extLst>
          </p:cNvPr>
          <p:cNvGrpSpPr/>
          <p:nvPr/>
        </p:nvGrpSpPr>
        <p:grpSpPr>
          <a:xfrm>
            <a:off x="532871" y="1836629"/>
            <a:ext cx="7999546" cy="547720"/>
            <a:chOff x="655703" y="1623231"/>
            <a:chExt cx="7999546" cy="547720"/>
          </a:xfrm>
        </p:grpSpPr>
        <p:sp>
          <p:nvSpPr>
            <p:cNvPr id="53" name="Shape 109">
              <a:extLst>
                <a:ext uri="{FF2B5EF4-FFF2-40B4-BE49-F238E27FC236}">
                  <a16:creationId xmlns:a16="http://schemas.microsoft.com/office/drawing/2014/main" id="{ED9A8515-AF09-4578-A70B-959BA6DF5B31}"/>
                </a:ext>
              </a:extLst>
            </p:cNvPr>
            <p:cNvSpPr txBox="1"/>
            <p:nvPr/>
          </p:nvSpPr>
          <p:spPr>
            <a:xfrm>
              <a:off x="747368" y="1623231"/>
              <a:ext cx="7907881" cy="4300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 i="0" u="none" strike="noStrike" cap="none" dirty="0"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Final Model Result</a:t>
              </a:r>
            </a:p>
          </p:txBody>
        </p:sp>
        <p:grpSp>
          <p:nvGrpSpPr>
            <p:cNvPr id="70" name="그룹 69">
              <a:extLst>
                <a:ext uri="{FF2B5EF4-FFF2-40B4-BE49-F238E27FC236}">
                  <a16:creationId xmlns:a16="http://schemas.microsoft.com/office/drawing/2014/main" id="{7A9C56B6-7D28-4130-B702-238E6CD3E06D}"/>
                </a:ext>
              </a:extLst>
            </p:cNvPr>
            <p:cNvGrpSpPr/>
            <p:nvPr/>
          </p:nvGrpSpPr>
          <p:grpSpPr>
            <a:xfrm rot="10800000">
              <a:off x="655703" y="1946792"/>
              <a:ext cx="7907879" cy="224159"/>
              <a:chOff x="6404891" y="919268"/>
              <a:chExt cx="3558573" cy="224159"/>
            </a:xfrm>
          </p:grpSpPr>
          <p:cxnSp>
            <p:nvCxnSpPr>
              <p:cNvPr id="66" name="직선 연결선 65">
                <a:extLst>
                  <a:ext uri="{FF2B5EF4-FFF2-40B4-BE49-F238E27FC236}">
                    <a16:creationId xmlns:a16="http://schemas.microsoft.com/office/drawing/2014/main" id="{AF6DBC47-FB02-4264-A836-DE40EEA76F92}"/>
                  </a:ext>
                </a:extLst>
              </p:cNvPr>
              <p:cNvCxnSpPr/>
              <p:nvPr/>
            </p:nvCxnSpPr>
            <p:spPr>
              <a:xfrm>
                <a:off x="6404891" y="919268"/>
                <a:ext cx="0" cy="22415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직선 연결선 66">
                <a:extLst>
                  <a:ext uri="{FF2B5EF4-FFF2-40B4-BE49-F238E27FC236}">
                    <a16:creationId xmlns:a16="http://schemas.microsoft.com/office/drawing/2014/main" id="{2BE42811-8A5E-4FE2-BD35-1092BD44CFD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04891" y="1143427"/>
                <a:ext cx="3558573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직선 연결선 67">
                <a:extLst>
                  <a:ext uri="{FF2B5EF4-FFF2-40B4-BE49-F238E27FC236}">
                    <a16:creationId xmlns:a16="http://schemas.microsoft.com/office/drawing/2014/main" id="{03C868F6-906E-4982-AD31-E7EF501BB9F8}"/>
                  </a:ext>
                </a:extLst>
              </p:cNvPr>
              <p:cNvCxnSpPr/>
              <p:nvPr/>
            </p:nvCxnSpPr>
            <p:spPr>
              <a:xfrm>
                <a:off x="9963464" y="919268"/>
                <a:ext cx="0" cy="22415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0" name="직사각형 52">
            <a:extLst>
              <a:ext uri="{FF2B5EF4-FFF2-40B4-BE49-F238E27FC236}">
                <a16:creationId xmlns:a16="http://schemas.microsoft.com/office/drawing/2014/main" id="{E21F3F93-9782-4DDC-93BE-28859117BCBA}"/>
              </a:ext>
            </a:extLst>
          </p:cNvPr>
          <p:cNvSpPr/>
          <p:nvPr/>
        </p:nvSpPr>
        <p:spPr>
          <a:xfrm>
            <a:off x="7847925" y="3554426"/>
            <a:ext cx="657151" cy="456549"/>
          </a:xfrm>
          <a:prstGeom prst="rect">
            <a:avLst/>
          </a:prstGeom>
          <a:noFill/>
          <a:ln w="28575">
            <a:solidFill>
              <a:srgbClr val="EA4C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284150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6C393EE6-0024-46DE-9EC9-6E8DC4D7C5BB}"/>
              </a:ext>
            </a:extLst>
          </p:cNvPr>
          <p:cNvGrpSpPr/>
          <p:nvPr/>
        </p:nvGrpSpPr>
        <p:grpSpPr>
          <a:xfrm>
            <a:off x="238285" y="289956"/>
            <a:ext cx="11808402" cy="6387550"/>
            <a:chOff x="238285" y="289956"/>
            <a:chExt cx="11808402" cy="6387550"/>
          </a:xfrm>
        </p:grpSpPr>
        <p:sp>
          <p:nvSpPr>
            <p:cNvPr id="12" name="Shape 109">
              <a:extLst>
                <a:ext uri="{FF2B5EF4-FFF2-40B4-BE49-F238E27FC236}">
                  <a16:creationId xmlns:a16="http://schemas.microsoft.com/office/drawing/2014/main" id="{A347AB66-DD94-46D0-9F7A-255D25AF02D3}"/>
                </a:ext>
              </a:extLst>
            </p:cNvPr>
            <p:cNvSpPr txBox="1"/>
            <p:nvPr/>
          </p:nvSpPr>
          <p:spPr>
            <a:xfrm rot="5400000">
              <a:off x="10787986" y="3903823"/>
              <a:ext cx="2010453" cy="682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i="0" u="none" strike="noStrike" cap="none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DATA SCIENCE SCHOOL</a:t>
              </a:r>
            </a:p>
          </p:txBody>
        </p: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F1A0AD6A-99ED-46FE-A464-0903A7BA0433}"/>
                </a:ext>
              </a:extLst>
            </p:cNvPr>
            <p:cNvGrpSpPr/>
            <p:nvPr/>
          </p:nvGrpSpPr>
          <p:grpSpPr>
            <a:xfrm>
              <a:off x="238285" y="289956"/>
              <a:ext cx="11808402" cy="6387550"/>
              <a:chOff x="238285" y="289956"/>
              <a:chExt cx="11808402" cy="6387550"/>
            </a:xfrm>
          </p:grpSpPr>
          <p:sp>
            <p:nvSpPr>
              <p:cNvPr id="14" name="Shape 109">
                <a:extLst>
                  <a:ext uri="{FF2B5EF4-FFF2-40B4-BE49-F238E27FC236}">
                    <a16:creationId xmlns:a16="http://schemas.microsoft.com/office/drawing/2014/main" id="{56327BBE-C290-4740-B814-0713A4F887CB}"/>
                  </a:ext>
                </a:extLst>
              </p:cNvPr>
              <p:cNvSpPr txBox="1"/>
              <p:nvPr/>
            </p:nvSpPr>
            <p:spPr>
              <a:xfrm>
                <a:off x="238285" y="289956"/>
                <a:ext cx="4965693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2018 FAST CAMPUS</a:t>
                </a:r>
              </a:p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500" dirty="0">
                    <a:solidFill>
                      <a:schemeClr val="dk1"/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SCHOOL PRESENTATION</a:t>
                </a:r>
              </a:p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sz="1500" i="0" u="none" strike="noStrike" cap="none" dirty="0">
                  <a:solidFill>
                    <a:schemeClr val="dk1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endParaRPr>
              </a:p>
            </p:txBody>
          </p:sp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2EB7AA21-4D1B-45A0-AE0E-829B18802CA4}"/>
                  </a:ext>
                </a:extLst>
              </p:cNvPr>
              <p:cNvGrpSpPr/>
              <p:nvPr/>
            </p:nvGrpSpPr>
            <p:grpSpPr>
              <a:xfrm>
                <a:off x="313048" y="351923"/>
                <a:ext cx="11615079" cy="6045906"/>
                <a:chOff x="313048" y="351923"/>
                <a:chExt cx="11615079" cy="6045906"/>
              </a:xfrm>
            </p:grpSpPr>
            <p:pic>
              <p:nvPicPr>
                <p:cNvPr id="17" name="그림 16">
                  <a:extLst>
                    <a:ext uri="{FF2B5EF4-FFF2-40B4-BE49-F238E27FC236}">
                      <a16:creationId xmlns:a16="http://schemas.microsoft.com/office/drawing/2014/main" id="{85A22BCF-BEC4-4466-B6AD-0570C2037E1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t="32705" b="24016"/>
                <a:stretch/>
              </p:blipFill>
              <p:spPr>
                <a:xfrm>
                  <a:off x="10009387" y="351923"/>
                  <a:ext cx="1918740" cy="659567"/>
                </a:xfrm>
                <a:prstGeom prst="rect">
                  <a:avLst/>
                </a:prstGeom>
              </p:spPr>
            </p:pic>
            <p:cxnSp>
              <p:nvCxnSpPr>
                <p:cNvPr id="18" name="직선 연결선 17">
                  <a:extLst>
                    <a:ext uri="{FF2B5EF4-FFF2-40B4-BE49-F238E27FC236}">
                      <a16:creationId xmlns:a16="http://schemas.microsoft.com/office/drawing/2014/main" id="{1D9588CD-56AA-4A89-850D-F70F604B1D1D}"/>
                    </a:ext>
                  </a:extLst>
                </p:cNvPr>
                <p:cNvCxnSpPr/>
                <p:nvPr/>
              </p:nvCxnSpPr>
              <p:spPr>
                <a:xfrm flipH="1">
                  <a:off x="10463134" y="6397829"/>
                  <a:ext cx="1295959" cy="0"/>
                </a:xfrm>
                <a:prstGeom prst="line">
                  <a:avLst/>
                </a:prstGeom>
                <a:ln w="381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직선 연결선 18">
                  <a:extLst>
                    <a:ext uri="{FF2B5EF4-FFF2-40B4-BE49-F238E27FC236}">
                      <a16:creationId xmlns:a16="http://schemas.microsoft.com/office/drawing/2014/main" id="{9AD5DCF8-7C70-4B66-9581-DB6235B759F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13048" y="865631"/>
                  <a:ext cx="2282484" cy="0"/>
                </a:xfrm>
                <a:prstGeom prst="line">
                  <a:avLst/>
                </a:prstGeom>
                <a:ln w="381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6" name="Shape 109">
                <a:extLst>
                  <a:ext uri="{FF2B5EF4-FFF2-40B4-BE49-F238E27FC236}">
                    <a16:creationId xmlns:a16="http://schemas.microsoft.com/office/drawing/2014/main" id="{545E7D2E-FD1F-4891-AEFE-28843D96DFD8}"/>
                  </a:ext>
                </a:extLst>
              </p:cNvPr>
              <p:cNvSpPr txBox="1"/>
              <p:nvPr/>
            </p:nvSpPr>
            <p:spPr>
              <a:xfrm>
                <a:off x="9963464" y="6431285"/>
                <a:ext cx="2083223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00" dirty="0">
                    <a:solidFill>
                      <a:schemeClr val="dk1"/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FAST CAMPUS SCHOOL 2018</a:t>
                </a:r>
              </a:p>
            </p:txBody>
          </p:sp>
        </p:grpSp>
      </p:grpSp>
      <p:sp>
        <p:nvSpPr>
          <p:cNvPr id="21" name="Shape 109">
            <a:extLst>
              <a:ext uri="{FF2B5EF4-FFF2-40B4-BE49-F238E27FC236}">
                <a16:creationId xmlns:a16="http://schemas.microsoft.com/office/drawing/2014/main" id="{9C80E766-7750-47F1-9A90-7A870AB89546}"/>
              </a:ext>
            </a:extLst>
          </p:cNvPr>
          <p:cNvSpPr txBox="1"/>
          <p:nvPr/>
        </p:nvSpPr>
        <p:spPr>
          <a:xfrm>
            <a:off x="704112" y="4347485"/>
            <a:ext cx="10225597" cy="430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500" b="1" dirty="0"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각 요일</a:t>
            </a:r>
            <a:r>
              <a:rPr lang="en-US" altLang="ko-KR" sz="1500" b="1" dirty="0"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, </a:t>
            </a:r>
            <a:r>
              <a:rPr lang="en-US" altLang="ko-KR" sz="1500" b="1" dirty="0" err="1"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Item_nbr</a:t>
            </a:r>
            <a:r>
              <a:rPr lang="ko-KR" altLang="en-US" sz="1500" b="1" dirty="0"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별 </a:t>
            </a:r>
            <a:r>
              <a:rPr lang="en-US" altLang="ko-KR" sz="1500" b="1" dirty="0"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Units</a:t>
            </a:r>
            <a:r>
              <a:rPr lang="ko-KR" altLang="en-US" sz="1500" b="1" dirty="0"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의 평균치를 구하는 모델</a:t>
            </a:r>
            <a:endParaRPr lang="en-US" altLang="ko-KR" sz="1500" b="1" dirty="0">
              <a:latin typeface="나눔바른고딕OTF" panose="02020603020101020101" pitchFamily="18" charset="-127"/>
              <a:ea typeface="나눔바른고딕OTF" panose="02020603020101020101" pitchFamily="18" charset="-127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500" b="1" i="0" u="none" strike="noStrike" cap="none" dirty="0" err="1"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잔차분포가</a:t>
            </a:r>
            <a:r>
              <a:rPr lang="ko-KR" altLang="en-US" sz="1500" b="1" i="0" u="none" strike="noStrike" cap="none" dirty="0"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 </a:t>
            </a:r>
            <a:r>
              <a:rPr lang="en-US" altLang="ko-KR" sz="1500" b="1" i="0" u="none" strike="noStrike" cap="none" dirty="0"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Non-normal</a:t>
            </a:r>
            <a:r>
              <a:rPr lang="ko-KR" altLang="en-US" sz="1500" b="1" i="0" u="none" strike="noStrike" cap="none" dirty="0"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함</a:t>
            </a:r>
            <a:endParaRPr lang="en-US" altLang="ko-KR" sz="1500" b="1" i="0" u="none" strike="noStrike" cap="none" dirty="0">
              <a:latin typeface="나눔바른고딕OTF" panose="02020603020101020101" pitchFamily="18" charset="-127"/>
              <a:ea typeface="나눔바른고딕OTF" panose="02020603020101020101" pitchFamily="18" charset="-127"/>
              <a:cs typeface="Arial"/>
              <a:sym typeface="Arial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500" i="0" u="none" strike="noStrike" cap="none" dirty="0"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요인</a:t>
            </a:r>
            <a:r>
              <a:rPr lang="en-US" altLang="ko-KR" sz="1500" i="0" u="none" strike="noStrike" cap="none" dirty="0"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)</a:t>
            </a:r>
          </a:p>
          <a:p>
            <a:pPr marL="1257300" lvl="2" indent="-342900">
              <a:lnSpc>
                <a:spcPct val="200000"/>
              </a:lnSpc>
              <a:buFont typeface="+mj-lt"/>
              <a:buAutoNum type="arabicParenR"/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Units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에 영향을 주는 알 수 없는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Feature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들이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(Disturbance)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충분히 많지 않아 정규분포로 수렴하지 못함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  <a:cs typeface="Arial"/>
              <a:sym typeface="Arial"/>
            </a:endParaRPr>
          </a:p>
          <a:p>
            <a:pPr marL="1257300" lvl="2" indent="-34290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잔차끼리 독립이 아님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(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선형 회귀 모형이 아닌 시계열 모형을 사용하는 것이 적합해 보임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)</a:t>
            </a:r>
          </a:p>
          <a:p>
            <a:pPr marL="342900" marR="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ko-KR" i="0" u="none" strike="noStrike" cap="none" dirty="0">
              <a:latin typeface="나눔바른고딕OTF" panose="02020603020101020101" pitchFamily="18" charset="-127"/>
              <a:ea typeface="나눔바른고딕OTF" panose="02020603020101020101" pitchFamily="18" charset="-127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b="1" i="0" u="none" strike="noStrike" cap="none" dirty="0">
              <a:latin typeface="나눔바른고딕OTF" panose="02020603020101020101" pitchFamily="18" charset="-127"/>
              <a:ea typeface="나눔바른고딕OTF" panose="02020603020101020101" pitchFamily="18" charset="-127"/>
              <a:cs typeface="Arial"/>
              <a:sym typeface="Arial"/>
            </a:endParaRPr>
          </a:p>
        </p:txBody>
      </p:sp>
      <p:sp>
        <p:nvSpPr>
          <p:cNvPr id="28" name="Shape 109">
            <a:extLst>
              <a:ext uri="{FF2B5EF4-FFF2-40B4-BE49-F238E27FC236}">
                <a16:creationId xmlns:a16="http://schemas.microsoft.com/office/drawing/2014/main" id="{E0D81C8B-9B50-4843-9DC3-ACAB1E090F46}"/>
              </a:ext>
            </a:extLst>
          </p:cNvPr>
          <p:cNvSpPr txBox="1"/>
          <p:nvPr/>
        </p:nvSpPr>
        <p:spPr>
          <a:xfrm>
            <a:off x="313048" y="1143427"/>
            <a:ext cx="4388261" cy="430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 dirty="0">
                <a:solidFill>
                  <a:srgbClr val="EA4C5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5. CONCLUSION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0B791E1-3D2B-48CB-A336-A334E6927F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820" y="1730531"/>
            <a:ext cx="10595951" cy="2484741"/>
          </a:xfrm>
          <a:prstGeom prst="rect">
            <a:avLst/>
          </a:prstGeom>
        </p:spPr>
      </p:pic>
      <p:sp>
        <p:nvSpPr>
          <p:cNvPr id="20" name="Shape 109">
            <a:extLst>
              <a:ext uri="{FF2B5EF4-FFF2-40B4-BE49-F238E27FC236}">
                <a16:creationId xmlns:a16="http://schemas.microsoft.com/office/drawing/2014/main" id="{FABAE5C8-8425-40D0-A5F1-CBCF7AFF096B}"/>
              </a:ext>
            </a:extLst>
          </p:cNvPr>
          <p:cNvSpPr txBox="1"/>
          <p:nvPr/>
        </p:nvSpPr>
        <p:spPr>
          <a:xfrm>
            <a:off x="4131822" y="1437046"/>
            <a:ext cx="3370175" cy="1515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500" b="1" i="0" u="none" strike="noStrike" cap="none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[3] 1</a:t>
            </a:r>
            <a:r>
              <a:rPr lang="ko-KR" altLang="en-US" sz="1500" b="1" i="0" u="none" strike="noStrike" cap="none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번 </a:t>
            </a:r>
            <a:r>
              <a:rPr lang="en-US" altLang="ko-KR" sz="1500" b="1" i="0" u="none" strike="noStrike" cap="none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Store </a:t>
            </a:r>
            <a:r>
              <a:rPr lang="en-US" altLang="ko-KR" sz="15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Item_nbr</a:t>
            </a:r>
            <a:r>
              <a:rPr lang="en-US" altLang="ko-KR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 51</a:t>
            </a:r>
            <a:endParaRPr lang="en-US" sz="1500" b="1" i="0" u="none" strike="noStrike" cap="none" dirty="0">
              <a:solidFill>
                <a:schemeClr val="tx1">
                  <a:lumMod val="75000"/>
                  <a:lumOff val="25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526806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6C393EE6-0024-46DE-9EC9-6E8DC4D7C5BB}"/>
              </a:ext>
            </a:extLst>
          </p:cNvPr>
          <p:cNvGrpSpPr/>
          <p:nvPr/>
        </p:nvGrpSpPr>
        <p:grpSpPr>
          <a:xfrm>
            <a:off x="238285" y="289956"/>
            <a:ext cx="11808402" cy="6387550"/>
            <a:chOff x="238285" y="289956"/>
            <a:chExt cx="11808402" cy="6387550"/>
          </a:xfrm>
        </p:grpSpPr>
        <p:sp>
          <p:nvSpPr>
            <p:cNvPr id="12" name="Shape 109">
              <a:extLst>
                <a:ext uri="{FF2B5EF4-FFF2-40B4-BE49-F238E27FC236}">
                  <a16:creationId xmlns:a16="http://schemas.microsoft.com/office/drawing/2014/main" id="{A347AB66-DD94-46D0-9F7A-255D25AF02D3}"/>
                </a:ext>
              </a:extLst>
            </p:cNvPr>
            <p:cNvSpPr txBox="1"/>
            <p:nvPr/>
          </p:nvSpPr>
          <p:spPr>
            <a:xfrm rot="5400000">
              <a:off x="10787986" y="3903823"/>
              <a:ext cx="2010453" cy="682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i="0" u="none" strike="noStrike" cap="none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DATA SCIENCE SCHOOL</a:t>
              </a:r>
            </a:p>
          </p:txBody>
        </p: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F1A0AD6A-99ED-46FE-A464-0903A7BA0433}"/>
                </a:ext>
              </a:extLst>
            </p:cNvPr>
            <p:cNvGrpSpPr/>
            <p:nvPr/>
          </p:nvGrpSpPr>
          <p:grpSpPr>
            <a:xfrm>
              <a:off x="238285" y="289956"/>
              <a:ext cx="11808402" cy="6387550"/>
              <a:chOff x="238285" y="289956"/>
              <a:chExt cx="11808402" cy="6387550"/>
            </a:xfrm>
          </p:grpSpPr>
          <p:sp>
            <p:nvSpPr>
              <p:cNvPr id="14" name="Shape 109">
                <a:extLst>
                  <a:ext uri="{FF2B5EF4-FFF2-40B4-BE49-F238E27FC236}">
                    <a16:creationId xmlns:a16="http://schemas.microsoft.com/office/drawing/2014/main" id="{56327BBE-C290-4740-B814-0713A4F887CB}"/>
                  </a:ext>
                </a:extLst>
              </p:cNvPr>
              <p:cNvSpPr txBox="1"/>
              <p:nvPr/>
            </p:nvSpPr>
            <p:spPr>
              <a:xfrm>
                <a:off x="238285" y="289956"/>
                <a:ext cx="4965693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2018 FAST CAMPUS</a:t>
                </a:r>
              </a:p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500" dirty="0">
                    <a:solidFill>
                      <a:schemeClr val="dk1"/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SCHOOL PRESENTATION</a:t>
                </a:r>
              </a:p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sz="1500" i="0" u="none" strike="noStrike" cap="none" dirty="0">
                  <a:solidFill>
                    <a:schemeClr val="dk1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endParaRPr>
              </a:p>
            </p:txBody>
          </p:sp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2EB7AA21-4D1B-45A0-AE0E-829B18802CA4}"/>
                  </a:ext>
                </a:extLst>
              </p:cNvPr>
              <p:cNvGrpSpPr/>
              <p:nvPr/>
            </p:nvGrpSpPr>
            <p:grpSpPr>
              <a:xfrm>
                <a:off x="313048" y="351923"/>
                <a:ext cx="11615079" cy="6045906"/>
                <a:chOff x="313048" y="351923"/>
                <a:chExt cx="11615079" cy="6045906"/>
              </a:xfrm>
            </p:grpSpPr>
            <p:pic>
              <p:nvPicPr>
                <p:cNvPr id="17" name="그림 16">
                  <a:extLst>
                    <a:ext uri="{FF2B5EF4-FFF2-40B4-BE49-F238E27FC236}">
                      <a16:creationId xmlns:a16="http://schemas.microsoft.com/office/drawing/2014/main" id="{85A22BCF-BEC4-4466-B6AD-0570C2037E1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t="32705" b="24016"/>
                <a:stretch/>
              </p:blipFill>
              <p:spPr>
                <a:xfrm>
                  <a:off x="10009387" y="351923"/>
                  <a:ext cx="1918740" cy="659567"/>
                </a:xfrm>
                <a:prstGeom prst="rect">
                  <a:avLst/>
                </a:prstGeom>
              </p:spPr>
            </p:pic>
            <p:cxnSp>
              <p:nvCxnSpPr>
                <p:cNvPr id="18" name="직선 연결선 17">
                  <a:extLst>
                    <a:ext uri="{FF2B5EF4-FFF2-40B4-BE49-F238E27FC236}">
                      <a16:creationId xmlns:a16="http://schemas.microsoft.com/office/drawing/2014/main" id="{1D9588CD-56AA-4A89-850D-F70F604B1D1D}"/>
                    </a:ext>
                  </a:extLst>
                </p:cNvPr>
                <p:cNvCxnSpPr/>
                <p:nvPr/>
              </p:nvCxnSpPr>
              <p:spPr>
                <a:xfrm flipH="1">
                  <a:off x="10463134" y="6397829"/>
                  <a:ext cx="1295959" cy="0"/>
                </a:xfrm>
                <a:prstGeom prst="line">
                  <a:avLst/>
                </a:prstGeom>
                <a:ln w="381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직선 연결선 18">
                  <a:extLst>
                    <a:ext uri="{FF2B5EF4-FFF2-40B4-BE49-F238E27FC236}">
                      <a16:creationId xmlns:a16="http://schemas.microsoft.com/office/drawing/2014/main" id="{9AD5DCF8-7C70-4B66-9581-DB6235B759F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13048" y="865631"/>
                  <a:ext cx="2282484" cy="0"/>
                </a:xfrm>
                <a:prstGeom prst="line">
                  <a:avLst/>
                </a:prstGeom>
                <a:ln w="381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6" name="Shape 109">
                <a:extLst>
                  <a:ext uri="{FF2B5EF4-FFF2-40B4-BE49-F238E27FC236}">
                    <a16:creationId xmlns:a16="http://schemas.microsoft.com/office/drawing/2014/main" id="{545E7D2E-FD1F-4891-AEFE-28843D96DFD8}"/>
                  </a:ext>
                </a:extLst>
              </p:cNvPr>
              <p:cNvSpPr txBox="1"/>
              <p:nvPr/>
            </p:nvSpPr>
            <p:spPr>
              <a:xfrm>
                <a:off x="9963464" y="6431285"/>
                <a:ext cx="2083223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00" dirty="0">
                    <a:solidFill>
                      <a:schemeClr val="dk1"/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FAST CAMPUS SCHOOL 2018</a:t>
                </a:r>
              </a:p>
            </p:txBody>
          </p:sp>
        </p:grp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3D45FBBE-F490-426D-951E-A4C38375840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4" t="5253" r="1604" b="3753"/>
          <a:stretch/>
        </p:blipFill>
        <p:spPr>
          <a:xfrm>
            <a:off x="744606" y="1723187"/>
            <a:ext cx="5014749" cy="2161605"/>
          </a:xfrm>
          <a:prstGeom prst="rect">
            <a:avLst/>
          </a:prstGeom>
          <a:ln w="3175">
            <a:solidFill>
              <a:schemeClr val="bg1">
                <a:lumMod val="85000"/>
              </a:schemeClr>
            </a:solidFill>
          </a:ln>
        </p:spPr>
      </p:pic>
      <p:sp>
        <p:nvSpPr>
          <p:cNvPr id="20" name="Shape 109">
            <a:extLst>
              <a:ext uri="{FF2B5EF4-FFF2-40B4-BE49-F238E27FC236}">
                <a16:creationId xmlns:a16="http://schemas.microsoft.com/office/drawing/2014/main" id="{542B4DEC-B912-4F7D-9AE5-80654AEF5B52}"/>
              </a:ext>
            </a:extLst>
          </p:cNvPr>
          <p:cNvSpPr txBox="1"/>
          <p:nvPr/>
        </p:nvSpPr>
        <p:spPr>
          <a:xfrm>
            <a:off x="313048" y="1143427"/>
            <a:ext cx="5780469" cy="430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rgbClr val="EA4C5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6</a:t>
            </a:r>
            <a:r>
              <a:rPr lang="en-US" sz="2000" b="1" i="0" u="none" strike="noStrike" cap="none" dirty="0">
                <a:solidFill>
                  <a:srgbClr val="EA4C5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. </a:t>
            </a:r>
            <a:r>
              <a:rPr lang="ko-KR" altLang="en-US" sz="2000" b="1" i="0" u="none" strike="noStrike" cap="none" dirty="0">
                <a:solidFill>
                  <a:srgbClr val="EA4C5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시계열 모형</a:t>
            </a:r>
            <a:r>
              <a:rPr lang="en-US" sz="2000" b="1" i="0" u="none" strike="noStrike" cap="none" dirty="0">
                <a:solidFill>
                  <a:srgbClr val="EA4C5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 (MOVING AVERAGE)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CC675D-33B4-4F96-A83E-56744A8A662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81"/>
          <a:stretch/>
        </p:blipFill>
        <p:spPr>
          <a:xfrm>
            <a:off x="5860150" y="1719103"/>
            <a:ext cx="5112650" cy="2161605"/>
          </a:xfrm>
          <a:prstGeom prst="rect">
            <a:avLst/>
          </a:prstGeom>
          <a:ln w="3175">
            <a:solidFill>
              <a:schemeClr val="bg1">
                <a:lumMod val="85000"/>
              </a:schemeClr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12BF4EC-62DD-4E77-9195-0512DCF0C5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606" y="4271753"/>
            <a:ext cx="10228194" cy="1869737"/>
          </a:xfrm>
          <a:prstGeom prst="rect">
            <a:avLst/>
          </a:prstGeom>
          <a:ln w="3175">
            <a:solidFill>
              <a:schemeClr val="bg1">
                <a:lumMod val="85000"/>
              </a:schemeClr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2E0C091-8135-4603-A0A8-C3B1BA68A31D}"/>
              </a:ext>
            </a:extLst>
          </p:cNvPr>
          <p:cNvSpPr txBox="1"/>
          <p:nvPr/>
        </p:nvSpPr>
        <p:spPr>
          <a:xfrm>
            <a:off x="668743" y="4017188"/>
            <a:ext cx="38554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1</a:t>
            </a:r>
            <a:r>
              <a:rPr lang="ko-KR" altLang="en-US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번 </a:t>
            </a:r>
            <a:r>
              <a:rPr lang="en-US" altLang="ko-KR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Store</a:t>
            </a:r>
            <a:r>
              <a:rPr lang="ko-KR" altLang="en-US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의 </a:t>
            </a:r>
            <a:r>
              <a:rPr lang="en-US" altLang="ko-KR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51</a:t>
            </a:r>
            <a:r>
              <a:rPr lang="ko-KR" altLang="en-US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번 </a:t>
            </a:r>
            <a:r>
              <a:rPr lang="en-US" altLang="ko-KR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Item</a:t>
            </a:r>
            <a:r>
              <a:rPr lang="ko-KR" altLang="en-US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의 </a:t>
            </a:r>
            <a:r>
              <a:rPr lang="en-US" altLang="ko-KR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MA</a:t>
            </a:r>
            <a:r>
              <a:rPr lang="ko-KR" altLang="en-US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을 이용한 </a:t>
            </a:r>
            <a:r>
              <a:rPr lang="en-US" altLang="ko-KR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Fit </a:t>
            </a:r>
            <a:r>
              <a:rPr lang="ko-KR" altLang="en-US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그래프</a:t>
            </a:r>
          </a:p>
        </p:txBody>
      </p:sp>
      <p:sp>
        <p:nvSpPr>
          <p:cNvPr id="21" name="직사각형 52">
            <a:extLst>
              <a:ext uri="{FF2B5EF4-FFF2-40B4-BE49-F238E27FC236}">
                <a16:creationId xmlns:a16="http://schemas.microsoft.com/office/drawing/2014/main" id="{A10AD7E6-8E06-4FDD-AB03-2CB8C846CD0E}"/>
              </a:ext>
            </a:extLst>
          </p:cNvPr>
          <p:cNvSpPr/>
          <p:nvPr/>
        </p:nvSpPr>
        <p:spPr>
          <a:xfrm>
            <a:off x="5138428" y="3028646"/>
            <a:ext cx="657151" cy="456549"/>
          </a:xfrm>
          <a:prstGeom prst="rect">
            <a:avLst/>
          </a:prstGeom>
          <a:noFill/>
          <a:ln w="28575">
            <a:solidFill>
              <a:srgbClr val="EA4C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302653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5186A9-F991-4B51-A4CC-EEAB0861E520}"/>
              </a:ext>
            </a:extLst>
          </p:cNvPr>
          <p:cNvSpPr/>
          <p:nvPr/>
        </p:nvSpPr>
        <p:spPr>
          <a:xfrm>
            <a:off x="551217" y="1815152"/>
            <a:ext cx="10831016" cy="41772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6C393EE6-0024-46DE-9EC9-6E8DC4D7C5BB}"/>
              </a:ext>
            </a:extLst>
          </p:cNvPr>
          <p:cNvGrpSpPr/>
          <p:nvPr/>
        </p:nvGrpSpPr>
        <p:grpSpPr>
          <a:xfrm>
            <a:off x="238285" y="289956"/>
            <a:ext cx="11808402" cy="6387550"/>
            <a:chOff x="238285" y="289956"/>
            <a:chExt cx="11808402" cy="6387550"/>
          </a:xfrm>
        </p:grpSpPr>
        <p:sp>
          <p:nvSpPr>
            <p:cNvPr id="12" name="Shape 109">
              <a:extLst>
                <a:ext uri="{FF2B5EF4-FFF2-40B4-BE49-F238E27FC236}">
                  <a16:creationId xmlns:a16="http://schemas.microsoft.com/office/drawing/2014/main" id="{A347AB66-DD94-46D0-9F7A-255D25AF02D3}"/>
                </a:ext>
              </a:extLst>
            </p:cNvPr>
            <p:cNvSpPr txBox="1"/>
            <p:nvPr/>
          </p:nvSpPr>
          <p:spPr>
            <a:xfrm rot="5400000">
              <a:off x="10787986" y="3903823"/>
              <a:ext cx="2010453" cy="682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just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i="0" u="none" strike="noStrike" cap="none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DATA SCIENCE SCHOOL</a:t>
              </a:r>
            </a:p>
          </p:txBody>
        </p: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F1A0AD6A-99ED-46FE-A464-0903A7BA0433}"/>
                </a:ext>
              </a:extLst>
            </p:cNvPr>
            <p:cNvGrpSpPr/>
            <p:nvPr/>
          </p:nvGrpSpPr>
          <p:grpSpPr>
            <a:xfrm>
              <a:off x="238285" y="289956"/>
              <a:ext cx="11808402" cy="6387550"/>
              <a:chOff x="238285" y="289956"/>
              <a:chExt cx="11808402" cy="6387550"/>
            </a:xfrm>
          </p:grpSpPr>
          <p:sp>
            <p:nvSpPr>
              <p:cNvPr id="14" name="Shape 109">
                <a:extLst>
                  <a:ext uri="{FF2B5EF4-FFF2-40B4-BE49-F238E27FC236}">
                    <a16:creationId xmlns:a16="http://schemas.microsoft.com/office/drawing/2014/main" id="{56327BBE-C290-4740-B814-0713A4F887CB}"/>
                  </a:ext>
                </a:extLst>
              </p:cNvPr>
              <p:cNvSpPr txBox="1"/>
              <p:nvPr/>
            </p:nvSpPr>
            <p:spPr>
              <a:xfrm>
                <a:off x="238285" y="289956"/>
                <a:ext cx="4965693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just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2018 FAST CAMPUS</a:t>
                </a:r>
              </a:p>
              <a:p>
                <a:pPr marL="0" marR="0" lvl="0" indent="0" algn="just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500" dirty="0">
                    <a:solidFill>
                      <a:schemeClr val="dk1"/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SCHOOL PRESENTATION</a:t>
                </a:r>
              </a:p>
              <a:p>
                <a:pPr marL="0" marR="0" lvl="0" indent="0" algn="just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sz="1500" i="0" u="none" strike="noStrike" cap="none" dirty="0">
                  <a:solidFill>
                    <a:schemeClr val="dk1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endParaRPr>
              </a:p>
            </p:txBody>
          </p:sp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2EB7AA21-4D1B-45A0-AE0E-829B18802CA4}"/>
                  </a:ext>
                </a:extLst>
              </p:cNvPr>
              <p:cNvGrpSpPr/>
              <p:nvPr/>
            </p:nvGrpSpPr>
            <p:grpSpPr>
              <a:xfrm>
                <a:off x="313048" y="351923"/>
                <a:ext cx="11615079" cy="6045906"/>
                <a:chOff x="313048" y="351923"/>
                <a:chExt cx="11615079" cy="6045906"/>
              </a:xfrm>
            </p:grpSpPr>
            <p:pic>
              <p:nvPicPr>
                <p:cNvPr id="17" name="그림 16">
                  <a:extLst>
                    <a:ext uri="{FF2B5EF4-FFF2-40B4-BE49-F238E27FC236}">
                      <a16:creationId xmlns:a16="http://schemas.microsoft.com/office/drawing/2014/main" id="{85A22BCF-BEC4-4466-B6AD-0570C2037E1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t="32705" b="24016"/>
                <a:stretch/>
              </p:blipFill>
              <p:spPr>
                <a:xfrm>
                  <a:off x="10009387" y="351923"/>
                  <a:ext cx="1918740" cy="659567"/>
                </a:xfrm>
                <a:prstGeom prst="rect">
                  <a:avLst/>
                </a:prstGeom>
              </p:spPr>
            </p:pic>
            <p:cxnSp>
              <p:nvCxnSpPr>
                <p:cNvPr id="18" name="직선 연결선 17">
                  <a:extLst>
                    <a:ext uri="{FF2B5EF4-FFF2-40B4-BE49-F238E27FC236}">
                      <a16:creationId xmlns:a16="http://schemas.microsoft.com/office/drawing/2014/main" id="{1D9588CD-56AA-4A89-850D-F70F604B1D1D}"/>
                    </a:ext>
                  </a:extLst>
                </p:cNvPr>
                <p:cNvCxnSpPr/>
                <p:nvPr/>
              </p:nvCxnSpPr>
              <p:spPr>
                <a:xfrm flipH="1">
                  <a:off x="10463134" y="6397829"/>
                  <a:ext cx="1295959" cy="0"/>
                </a:xfrm>
                <a:prstGeom prst="line">
                  <a:avLst/>
                </a:prstGeom>
                <a:ln w="381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직선 연결선 18">
                  <a:extLst>
                    <a:ext uri="{FF2B5EF4-FFF2-40B4-BE49-F238E27FC236}">
                      <a16:creationId xmlns:a16="http://schemas.microsoft.com/office/drawing/2014/main" id="{9AD5DCF8-7C70-4B66-9581-DB6235B759F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13048" y="865631"/>
                  <a:ext cx="2282484" cy="0"/>
                </a:xfrm>
                <a:prstGeom prst="line">
                  <a:avLst/>
                </a:prstGeom>
                <a:ln w="381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6" name="Shape 109">
                <a:extLst>
                  <a:ext uri="{FF2B5EF4-FFF2-40B4-BE49-F238E27FC236}">
                    <a16:creationId xmlns:a16="http://schemas.microsoft.com/office/drawing/2014/main" id="{545E7D2E-FD1F-4891-AEFE-28843D96DFD8}"/>
                  </a:ext>
                </a:extLst>
              </p:cNvPr>
              <p:cNvSpPr txBox="1"/>
              <p:nvPr/>
            </p:nvSpPr>
            <p:spPr>
              <a:xfrm>
                <a:off x="9963464" y="6431285"/>
                <a:ext cx="2083223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just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00" dirty="0">
                    <a:solidFill>
                      <a:schemeClr val="dk1"/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FAST CAMPUS SCHOOL 2018</a:t>
                </a:r>
              </a:p>
            </p:txBody>
          </p:sp>
        </p:grpSp>
      </p:grpSp>
      <p:sp>
        <p:nvSpPr>
          <p:cNvPr id="21" name="Shape 109">
            <a:extLst>
              <a:ext uri="{FF2B5EF4-FFF2-40B4-BE49-F238E27FC236}">
                <a16:creationId xmlns:a16="http://schemas.microsoft.com/office/drawing/2014/main" id="{9C80E766-7750-47F1-9A90-7A870AB89546}"/>
              </a:ext>
            </a:extLst>
          </p:cNvPr>
          <p:cNvSpPr txBox="1"/>
          <p:nvPr/>
        </p:nvSpPr>
        <p:spPr>
          <a:xfrm>
            <a:off x="313048" y="1143427"/>
            <a:ext cx="4388261" cy="430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 dirty="0">
                <a:solidFill>
                  <a:srgbClr val="EA4C5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7. </a:t>
            </a:r>
            <a:r>
              <a:rPr lang="en-US" sz="2000" b="1" dirty="0">
                <a:solidFill>
                  <a:srgbClr val="EA4C5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SUMMERY</a:t>
            </a:r>
            <a:endParaRPr lang="en-US" sz="2000" b="1" i="0" u="none" strike="noStrike" cap="none" dirty="0">
              <a:solidFill>
                <a:srgbClr val="EA4C50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  <a:cs typeface="Arial"/>
              <a:sym typeface="Arial"/>
            </a:endParaRPr>
          </a:p>
        </p:txBody>
      </p:sp>
      <p:sp>
        <p:nvSpPr>
          <p:cNvPr id="20" name="Shape 109">
            <a:extLst>
              <a:ext uri="{FF2B5EF4-FFF2-40B4-BE49-F238E27FC236}">
                <a16:creationId xmlns:a16="http://schemas.microsoft.com/office/drawing/2014/main" id="{3996D39C-0159-49F0-9F63-E0578097A9D9}"/>
              </a:ext>
            </a:extLst>
          </p:cNvPr>
          <p:cNvSpPr txBox="1"/>
          <p:nvPr/>
        </p:nvSpPr>
        <p:spPr>
          <a:xfrm>
            <a:off x="551217" y="1891379"/>
            <a:ext cx="10831016" cy="430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171450" algn="just">
              <a:lnSpc>
                <a:spcPct val="180000"/>
              </a:lnSpc>
              <a:buFont typeface="Arial" panose="020B0604020202020204" pitchFamily="34" charset="0"/>
              <a:buChar char="•"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종속변수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Units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는 독립변수 </a:t>
            </a:r>
            <a:r>
              <a:rPr lang="en-US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Store_nbr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, </a:t>
            </a:r>
            <a:r>
              <a:rPr lang="en-US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Item_nbr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, Weekday, Holiday, Event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의 선형조합으로 결정되는 기대 값과 고정된 분산을 가지는 정규분포를 따른다 라고 가정함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  <a:cs typeface="Arial"/>
              <a:sym typeface="Arial"/>
            </a:endParaRPr>
          </a:p>
          <a:p>
            <a:pPr marL="171450" lvl="0" indent="-171450" algn="just">
              <a:lnSpc>
                <a:spcPct val="180000"/>
              </a:lnSpc>
              <a:buFont typeface="Arial" panose="020B0604020202020204" pitchFamily="34" charset="0"/>
              <a:buChar char="•"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각 스토어의 아이템별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Units vs. Date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플롯은 판매량이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Random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함을 확인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  <a:cs typeface="Arial"/>
              <a:sym typeface="Arial"/>
            </a:endParaRPr>
          </a:p>
          <a:p>
            <a:pPr marL="171450" lvl="0" indent="-171450" algn="just">
              <a:lnSpc>
                <a:spcPct val="180000"/>
              </a:lnSpc>
              <a:buFont typeface="Arial" panose="020B0604020202020204" pitchFamily="34" charset="0"/>
              <a:buChar char="•"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그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Random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함이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Weekday, Holiday, Event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에 영향을 받은 것인지 알아보기 위해 다수의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OLS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를 시행함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  <a:cs typeface="Arial"/>
              <a:sym typeface="Arial"/>
            </a:endParaRPr>
          </a:p>
          <a:p>
            <a:pPr marL="171450" lvl="0" indent="-171450" algn="just">
              <a:lnSpc>
                <a:spcPct val="180000"/>
              </a:lnSpc>
              <a:buFont typeface="Arial" panose="020B0604020202020204" pitchFamily="34" charset="0"/>
              <a:buChar char="•"/>
            </a:pP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Holiday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와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Event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의 영향이 없다고 판단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, </a:t>
            </a:r>
            <a:r>
              <a:rPr lang="en-US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Item_nbr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와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Weekday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의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Interaction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을 </a:t>
            </a:r>
            <a:r>
              <a:rPr lang="ko-KR" altLang="en-US" sz="1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모수로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 사용하는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OLS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를 최종 모델로 채택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  <a:cs typeface="Arial"/>
              <a:sym typeface="Arial"/>
            </a:endParaRPr>
          </a:p>
          <a:p>
            <a:pPr marL="171450" lvl="0" indent="-171450" algn="just">
              <a:lnSpc>
                <a:spcPct val="180000"/>
              </a:lnSpc>
              <a:buFont typeface="Arial" panose="020B0604020202020204" pitchFamily="34" charset="0"/>
              <a:buChar char="•"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최종 모델에서 </a:t>
            </a:r>
            <a:r>
              <a:rPr lang="ko-KR" altLang="en-US" sz="1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잔차의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 분포가 정규분포를 따르지 않음을 확인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  <a:cs typeface="Arial"/>
              <a:sym typeface="Arial"/>
            </a:endParaRPr>
          </a:p>
          <a:p>
            <a:pPr marL="171450" lvl="0" indent="-171450" algn="just">
              <a:lnSpc>
                <a:spcPct val="180000"/>
              </a:lnSpc>
              <a:buFont typeface="Arial" panose="020B0604020202020204" pitchFamily="34" charset="0"/>
              <a:buChar char="•"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그 이유는 </a:t>
            </a:r>
            <a:r>
              <a:rPr lang="ko-KR" altLang="en-US" sz="1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잔차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 간의 독립이 성립되지 않기 때문이라고 생각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  <a:cs typeface="Arial"/>
              <a:sym typeface="Arial"/>
            </a:endParaRPr>
          </a:p>
          <a:p>
            <a:pPr marL="171450" lvl="0" indent="-171450" algn="just">
              <a:lnSpc>
                <a:spcPct val="180000"/>
              </a:lnSpc>
              <a:buFont typeface="Arial" panose="020B0604020202020204" pitchFamily="34" charset="0"/>
              <a:buChar char="•"/>
            </a:pPr>
            <a:r>
              <a:rPr lang="ko-KR" altLang="en-US" sz="1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잔차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 간 독립이 성립하지 않음은 종속변수 간의 관계가 있음을 나타내고 따라서 시계열 모형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(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이동평균선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)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을 이용하여     종속변수를 </a:t>
            </a:r>
            <a:r>
              <a:rPr lang="ko-KR" altLang="en-US" sz="1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재추정하였고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,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회귀모형보다 좋은 결과 값을 확인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953414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id="{BAC2DDC3-6AA6-4D42-B255-C79D9FFFEF61}"/>
              </a:ext>
            </a:extLst>
          </p:cNvPr>
          <p:cNvGrpSpPr/>
          <p:nvPr/>
        </p:nvGrpSpPr>
        <p:grpSpPr>
          <a:xfrm>
            <a:off x="4244454" y="1897039"/>
            <a:ext cx="3138985" cy="3138985"/>
            <a:chOff x="4244454" y="1897039"/>
            <a:chExt cx="3138985" cy="3138985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874B90F9-A986-48E8-B028-20EB7B2A95C8}"/>
                </a:ext>
              </a:extLst>
            </p:cNvPr>
            <p:cNvSpPr/>
            <p:nvPr/>
          </p:nvSpPr>
          <p:spPr>
            <a:xfrm>
              <a:off x="4244454" y="1897039"/>
              <a:ext cx="3138985" cy="3138985"/>
            </a:xfrm>
            <a:prstGeom prst="rect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C0BA61E-A3C3-4AB4-AA56-3720F1D1B175}"/>
                </a:ext>
              </a:extLst>
            </p:cNvPr>
            <p:cNvSpPr txBox="1"/>
            <p:nvPr/>
          </p:nvSpPr>
          <p:spPr>
            <a:xfrm>
              <a:off x="4244454" y="3075057"/>
              <a:ext cx="3138985" cy="70788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000" b="1" dirty="0">
                  <a:solidFill>
                    <a:schemeClr val="bg1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Thank You</a:t>
              </a:r>
              <a:endParaRPr lang="ko-KR" altLang="en-US" sz="4000" b="1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74942CDF-8479-4F0E-AE0D-678E6E8BFDF5}"/>
                </a:ext>
              </a:extLst>
            </p:cNvPr>
            <p:cNvCxnSpPr>
              <a:cxnSpLocks/>
            </p:cNvCxnSpPr>
            <p:nvPr/>
          </p:nvCxnSpPr>
          <p:spPr>
            <a:xfrm>
              <a:off x="4449170" y="3930555"/>
              <a:ext cx="2661314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14AB09A5-14A8-438E-96A6-647C546DC52D}"/>
              </a:ext>
            </a:extLst>
          </p:cNvPr>
          <p:cNvGrpSpPr/>
          <p:nvPr/>
        </p:nvGrpSpPr>
        <p:grpSpPr>
          <a:xfrm>
            <a:off x="9963464" y="6397829"/>
            <a:ext cx="2083223" cy="279677"/>
            <a:chOff x="9963464" y="6397829"/>
            <a:chExt cx="2083223" cy="279677"/>
          </a:xfrm>
        </p:grpSpPr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16F9476B-0DDC-4734-A6FA-1FA9C41AE063}"/>
                </a:ext>
              </a:extLst>
            </p:cNvPr>
            <p:cNvCxnSpPr/>
            <p:nvPr/>
          </p:nvCxnSpPr>
          <p:spPr>
            <a:xfrm flipH="1">
              <a:off x="10463134" y="6397829"/>
              <a:ext cx="1295959" cy="0"/>
            </a:xfrm>
            <a:prstGeom prst="line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Shape 109">
              <a:extLst>
                <a:ext uri="{FF2B5EF4-FFF2-40B4-BE49-F238E27FC236}">
                  <a16:creationId xmlns:a16="http://schemas.microsoft.com/office/drawing/2014/main" id="{29651FFC-8826-4CF6-AEAA-C5D238AF19F1}"/>
                </a:ext>
              </a:extLst>
            </p:cNvPr>
            <p:cNvSpPr txBox="1"/>
            <p:nvPr/>
          </p:nvSpPr>
          <p:spPr>
            <a:xfrm>
              <a:off x="9963464" y="6431285"/>
              <a:ext cx="2083223" cy="2462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dirty="0">
                  <a:solidFill>
                    <a:schemeClr val="dk1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FAST CAMPUS SCHOOL 2018</a:t>
              </a:r>
            </a:p>
          </p:txBody>
        </p:sp>
      </p:grpSp>
      <p:sp>
        <p:nvSpPr>
          <p:cNvPr id="24" name="Shape 109">
            <a:extLst>
              <a:ext uri="{FF2B5EF4-FFF2-40B4-BE49-F238E27FC236}">
                <a16:creationId xmlns:a16="http://schemas.microsoft.com/office/drawing/2014/main" id="{8FD9C481-7732-433B-8568-84E5DE50397A}"/>
              </a:ext>
            </a:extLst>
          </p:cNvPr>
          <p:cNvSpPr txBox="1"/>
          <p:nvPr/>
        </p:nvSpPr>
        <p:spPr>
          <a:xfrm>
            <a:off x="238285" y="289956"/>
            <a:ext cx="4965693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2018 FAST CAMPUS</a:t>
            </a:r>
          </a:p>
          <a:p>
            <a:pPr marL="0" marR="0" lvl="0" indent="0" algn="just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chemeClr val="dk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SCHOOL PRESENTATION</a:t>
            </a:r>
          </a:p>
          <a:p>
            <a:pPr marL="0" marR="0" lvl="0" indent="0" algn="just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500" i="0" u="none" strike="noStrike" cap="none" dirty="0">
              <a:solidFill>
                <a:schemeClr val="dk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426464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그룹 33">
            <a:extLst>
              <a:ext uri="{FF2B5EF4-FFF2-40B4-BE49-F238E27FC236}">
                <a16:creationId xmlns:a16="http://schemas.microsoft.com/office/drawing/2014/main" id="{4B1AEF82-3BEC-4A92-9765-CDB169EC9461}"/>
              </a:ext>
            </a:extLst>
          </p:cNvPr>
          <p:cNvGrpSpPr/>
          <p:nvPr/>
        </p:nvGrpSpPr>
        <p:grpSpPr>
          <a:xfrm>
            <a:off x="238285" y="289956"/>
            <a:ext cx="11808402" cy="6387550"/>
            <a:chOff x="238285" y="289956"/>
            <a:chExt cx="11808402" cy="6387550"/>
          </a:xfrm>
        </p:grpSpPr>
        <p:sp>
          <p:nvSpPr>
            <p:cNvPr id="35" name="Shape 109">
              <a:extLst>
                <a:ext uri="{FF2B5EF4-FFF2-40B4-BE49-F238E27FC236}">
                  <a16:creationId xmlns:a16="http://schemas.microsoft.com/office/drawing/2014/main" id="{51866A0F-6407-46DF-8703-23EDBC31C02E}"/>
                </a:ext>
              </a:extLst>
            </p:cNvPr>
            <p:cNvSpPr txBox="1"/>
            <p:nvPr/>
          </p:nvSpPr>
          <p:spPr>
            <a:xfrm rot="5400000">
              <a:off x="10787986" y="3903823"/>
              <a:ext cx="2010453" cy="682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i="0" u="none" strike="noStrike" cap="none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DATA SCIENCE SCHOOL</a:t>
              </a:r>
            </a:p>
          </p:txBody>
        </p: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057760C3-0E99-44A4-B19D-5EC8CB72C65C}"/>
                </a:ext>
              </a:extLst>
            </p:cNvPr>
            <p:cNvGrpSpPr/>
            <p:nvPr/>
          </p:nvGrpSpPr>
          <p:grpSpPr>
            <a:xfrm>
              <a:off x="238285" y="289956"/>
              <a:ext cx="11808402" cy="6387550"/>
              <a:chOff x="238285" y="289956"/>
              <a:chExt cx="11808402" cy="6387550"/>
            </a:xfrm>
          </p:grpSpPr>
          <p:sp>
            <p:nvSpPr>
              <p:cNvPr id="37" name="Shape 109">
                <a:extLst>
                  <a:ext uri="{FF2B5EF4-FFF2-40B4-BE49-F238E27FC236}">
                    <a16:creationId xmlns:a16="http://schemas.microsoft.com/office/drawing/2014/main" id="{776E91C2-DB7C-4DD2-82A5-951823F28022}"/>
                  </a:ext>
                </a:extLst>
              </p:cNvPr>
              <p:cNvSpPr txBox="1"/>
              <p:nvPr/>
            </p:nvSpPr>
            <p:spPr>
              <a:xfrm>
                <a:off x="238285" y="289956"/>
                <a:ext cx="4965693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2018 FAST CAMPUS</a:t>
                </a:r>
              </a:p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500" dirty="0">
                    <a:solidFill>
                      <a:schemeClr val="dk1"/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SCHOOL PRESENTATION</a:t>
                </a:r>
              </a:p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sz="1500" i="0" u="none" strike="noStrike" cap="none" dirty="0">
                  <a:solidFill>
                    <a:schemeClr val="dk1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endParaRPr>
              </a:p>
            </p:txBody>
          </p:sp>
          <p:grpSp>
            <p:nvGrpSpPr>
              <p:cNvPr id="38" name="그룹 37">
                <a:extLst>
                  <a:ext uri="{FF2B5EF4-FFF2-40B4-BE49-F238E27FC236}">
                    <a16:creationId xmlns:a16="http://schemas.microsoft.com/office/drawing/2014/main" id="{73CB0CC6-B15E-4848-905D-88F7546D2B7A}"/>
                  </a:ext>
                </a:extLst>
              </p:cNvPr>
              <p:cNvGrpSpPr/>
              <p:nvPr/>
            </p:nvGrpSpPr>
            <p:grpSpPr>
              <a:xfrm>
                <a:off x="313048" y="351923"/>
                <a:ext cx="11615079" cy="6045906"/>
                <a:chOff x="313048" y="351923"/>
                <a:chExt cx="11615079" cy="6045906"/>
              </a:xfrm>
            </p:grpSpPr>
            <p:pic>
              <p:nvPicPr>
                <p:cNvPr id="40" name="그림 39">
                  <a:extLst>
                    <a:ext uri="{FF2B5EF4-FFF2-40B4-BE49-F238E27FC236}">
                      <a16:creationId xmlns:a16="http://schemas.microsoft.com/office/drawing/2014/main" id="{0EFE1E75-407E-4E26-86B6-862C7332988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t="32705" b="24016"/>
                <a:stretch/>
              </p:blipFill>
              <p:spPr>
                <a:xfrm>
                  <a:off x="10009387" y="351923"/>
                  <a:ext cx="1918740" cy="659567"/>
                </a:xfrm>
                <a:prstGeom prst="rect">
                  <a:avLst/>
                </a:prstGeom>
              </p:spPr>
            </p:pic>
            <p:cxnSp>
              <p:nvCxnSpPr>
                <p:cNvPr id="41" name="직선 연결선 40">
                  <a:extLst>
                    <a:ext uri="{FF2B5EF4-FFF2-40B4-BE49-F238E27FC236}">
                      <a16:creationId xmlns:a16="http://schemas.microsoft.com/office/drawing/2014/main" id="{1B33637D-B045-4169-B887-FB7547F7DF0C}"/>
                    </a:ext>
                  </a:extLst>
                </p:cNvPr>
                <p:cNvCxnSpPr/>
                <p:nvPr/>
              </p:nvCxnSpPr>
              <p:spPr>
                <a:xfrm flipH="1">
                  <a:off x="10463134" y="6397829"/>
                  <a:ext cx="1295959" cy="0"/>
                </a:xfrm>
                <a:prstGeom prst="line">
                  <a:avLst/>
                </a:prstGeom>
                <a:ln w="381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직선 연결선 41">
                  <a:extLst>
                    <a:ext uri="{FF2B5EF4-FFF2-40B4-BE49-F238E27FC236}">
                      <a16:creationId xmlns:a16="http://schemas.microsoft.com/office/drawing/2014/main" id="{7631AC06-D58B-420F-8BF4-59BE19F27C7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13048" y="865631"/>
                  <a:ext cx="2282484" cy="0"/>
                </a:xfrm>
                <a:prstGeom prst="line">
                  <a:avLst/>
                </a:prstGeom>
                <a:ln w="381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9" name="Shape 109">
                <a:extLst>
                  <a:ext uri="{FF2B5EF4-FFF2-40B4-BE49-F238E27FC236}">
                    <a16:creationId xmlns:a16="http://schemas.microsoft.com/office/drawing/2014/main" id="{2E275D32-07C3-4D2B-8C02-E0A1A5D360FE}"/>
                  </a:ext>
                </a:extLst>
              </p:cNvPr>
              <p:cNvSpPr txBox="1"/>
              <p:nvPr/>
            </p:nvSpPr>
            <p:spPr>
              <a:xfrm>
                <a:off x="9963464" y="6431285"/>
                <a:ext cx="2083223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00" dirty="0">
                    <a:solidFill>
                      <a:schemeClr val="dk1"/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FAST CAMPUS SCHOOL 2018</a:t>
                </a:r>
              </a:p>
            </p:txBody>
          </p:sp>
        </p:grp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3213629F-7055-4825-989E-D0BA9C572D0F}"/>
              </a:ext>
            </a:extLst>
          </p:cNvPr>
          <p:cNvGrpSpPr/>
          <p:nvPr/>
        </p:nvGrpSpPr>
        <p:grpSpPr>
          <a:xfrm>
            <a:off x="1861322" y="1815392"/>
            <a:ext cx="8592863" cy="1692083"/>
            <a:chOff x="2939499" y="2006462"/>
            <a:chExt cx="8592863" cy="1692083"/>
          </a:xfrm>
        </p:grpSpPr>
        <p:sp>
          <p:nvSpPr>
            <p:cNvPr id="43" name="Shape 109">
              <a:extLst>
                <a:ext uri="{FF2B5EF4-FFF2-40B4-BE49-F238E27FC236}">
                  <a16:creationId xmlns:a16="http://schemas.microsoft.com/office/drawing/2014/main" id="{E9E1CB7A-D1EB-41F4-8B5C-7D9875AB5526}"/>
                </a:ext>
              </a:extLst>
            </p:cNvPr>
            <p:cNvSpPr txBox="1"/>
            <p:nvPr/>
          </p:nvSpPr>
          <p:spPr>
            <a:xfrm>
              <a:off x="2939499" y="2913143"/>
              <a:ext cx="1270324" cy="7078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3500" b="1" dirty="0">
                  <a:solidFill>
                    <a:srgbClr val="EE234B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목차</a:t>
              </a:r>
              <a:endParaRPr lang="en-US" sz="3500" b="1" i="0" u="none" strike="noStrike" cap="none" dirty="0">
                <a:solidFill>
                  <a:srgbClr val="EE234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endParaRPr>
            </a:p>
          </p:txBody>
        </p:sp>
        <p:sp>
          <p:nvSpPr>
            <p:cNvPr id="44" name="Shape 109">
              <a:extLst>
                <a:ext uri="{FF2B5EF4-FFF2-40B4-BE49-F238E27FC236}">
                  <a16:creationId xmlns:a16="http://schemas.microsoft.com/office/drawing/2014/main" id="{179FE509-269D-416D-AC98-9A6F3EE0B399}"/>
                </a:ext>
              </a:extLst>
            </p:cNvPr>
            <p:cNvSpPr txBox="1"/>
            <p:nvPr/>
          </p:nvSpPr>
          <p:spPr>
            <a:xfrm>
              <a:off x="5867747" y="2006462"/>
              <a:ext cx="5664615" cy="7078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R="0" lvl="0" algn="l" rtl="0">
                <a:lnSpc>
                  <a:spcPct val="17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2000" b="1" i="0" u="none" strike="noStrike" cap="none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 01. INT</a:t>
              </a:r>
              <a:r>
                <a:rPr lang="en-US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RODUCTION</a:t>
              </a:r>
            </a:p>
            <a:p>
              <a:pPr marR="0" lvl="0" algn="l" rtl="0">
                <a:lnSpc>
                  <a:spcPct val="17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 02. EDA</a:t>
              </a:r>
            </a:p>
            <a:p>
              <a:pPr marR="0" lvl="0" algn="l" rtl="0">
                <a:lnSpc>
                  <a:spcPct val="17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 03. FEATURE SELECTION</a:t>
              </a:r>
            </a:p>
            <a:p>
              <a:pPr marR="0" lvl="0" algn="l" rtl="0">
                <a:lnSpc>
                  <a:spcPct val="17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 04. OLS MODELING</a:t>
              </a:r>
            </a:p>
            <a:p>
              <a:pPr marR="0" lvl="0" algn="l" rtl="0">
                <a:lnSpc>
                  <a:spcPct val="17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 05. CONCLUSION</a:t>
              </a:r>
            </a:p>
            <a:p>
              <a:pPr marR="0" lvl="0" algn="l" rtl="0">
                <a:lnSpc>
                  <a:spcPct val="17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 06. </a:t>
              </a:r>
              <a:r>
                <a:rPr lang="ko-KR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시계열 모형 </a:t>
              </a:r>
              <a:r>
                <a:rPr lang="en-US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(</a:t>
              </a:r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MOVING AVERAGE)</a:t>
              </a:r>
            </a:p>
            <a:p>
              <a:pPr marR="0" lvl="0" algn="l" rtl="0">
                <a:lnSpc>
                  <a:spcPct val="17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 07. SUMMARY</a:t>
              </a:r>
            </a:p>
            <a:p>
              <a:pPr marR="0" lvl="0" algn="l" rtl="0">
                <a:lnSpc>
                  <a:spcPct val="170000"/>
                </a:lnSpc>
                <a:spcBef>
                  <a:spcPts val="0"/>
                </a:spcBef>
                <a:spcAft>
                  <a:spcPts val="0"/>
                </a:spcAft>
              </a:pPr>
              <a:endPara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endParaRPr>
            </a:p>
            <a:p>
              <a:pPr marL="514350" marR="0" lvl="0" indent="-514350" algn="l" rtl="0">
                <a:lnSpc>
                  <a:spcPct val="170000"/>
                </a:lnSpc>
                <a:spcBef>
                  <a:spcPts val="0"/>
                </a:spcBef>
                <a:spcAft>
                  <a:spcPts val="0"/>
                </a:spcAft>
                <a:buAutoNum type="arabicPeriod"/>
              </a:pPr>
              <a:endParaRPr lang="en-US" sz="2000" b="1" i="0" u="none" strike="noStrike" cap="none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endParaRPr>
            </a:p>
          </p:txBody>
        </p:sp>
        <p:cxnSp>
          <p:nvCxnSpPr>
            <p:cNvPr id="3" name="직선 연결선 2">
              <a:extLst>
                <a:ext uri="{FF2B5EF4-FFF2-40B4-BE49-F238E27FC236}">
                  <a16:creationId xmlns:a16="http://schemas.microsoft.com/office/drawing/2014/main" id="{0E325531-8F8F-4416-BF34-C9CB5A581E96}"/>
                </a:ext>
              </a:extLst>
            </p:cNvPr>
            <p:cNvCxnSpPr>
              <a:cxnSpLocks/>
            </p:cNvCxnSpPr>
            <p:nvPr/>
          </p:nvCxnSpPr>
          <p:spPr>
            <a:xfrm>
              <a:off x="5063323" y="3014604"/>
              <a:ext cx="0" cy="683941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991820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DC47D8D7-D084-4294-943F-C94C10B88D3B}"/>
              </a:ext>
            </a:extLst>
          </p:cNvPr>
          <p:cNvGrpSpPr/>
          <p:nvPr/>
        </p:nvGrpSpPr>
        <p:grpSpPr>
          <a:xfrm>
            <a:off x="238285" y="289956"/>
            <a:ext cx="11808402" cy="6387550"/>
            <a:chOff x="238285" y="289956"/>
            <a:chExt cx="11808402" cy="6387550"/>
          </a:xfrm>
        </p:grpSpPr>
        <p:sp>
          <p:nvSpPr>
            <p:cNvPr id="21" name="Shape 109">
              <a:extLst>
                <a:ext uri="{FF2B5EF4-FFF2-40B4-BE49-F238E27FC236}">
                  <a16:creationId xmlns:a16="http://schemas.microsoft.com/office/drawing/2014/main" id="{80735B45-E306-4085-9D68-5154AE685ECA}"/>
                </a:ext>
              </a:extLst>
            </p:cNvPr>
            <p:cNvSpPr txBox="1"/>
            <p:nvPr/>
          </p:nvSpPr>
          <p:spPr>
            <a:xfrm rot="5400000">
              <a:off x="10787986" y="3903823"/>
              <a:ext cx="2010453" cy="682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i="0" u="none" strike="noStrike" cap="none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DATA SCIENCE SCHOOL</a:t>
              </a: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436906EF-8A11-4DAA-B55D-74884D2D5BAF}"/>
                </a:ext>
              </a:extLst>
            </p:cNvPr>
            <p:cNvGrpSpPr/>
            <p:nvPr/>
          </p:nvGrpSpPr>
          <p:grpSpPr>
            <a:xfrm>
              <a:off x="238285" y="289956"/>
              <a:ext cx="11808402" cy="6387550"/>
              <a:chOff x="238285" y="289956"/>
              <a:chExt cx="11808402" cy="6387550"/>
            </a:xfrm>
          </p:grpSpPr>
          <p:sp>
            <p:nvSpPr>
              <p:cNvPr id="23" name="Shape 109">
                <a:extLst>
                  <a:ext uri="{FF2B5EF4-FFF2-40B4-BE49-F238E27FC236}">
                    <a16:creationId xmlns:a16="http://schemas.microsoft.com/office/drawing/2014/main" id="{78389622-6710-431C-9617-0F7E8558ED5A}"/>
                  </a:ext>
                </a:extLst>
              </p:cNvPr>
              <p:cNvSpPr txBox="1"/>
              <p:nvPr/>
            </p:nvSpPr>
            <p:spPr>
              <a:xfrm>
                <a:off x="238285" y="289956"/>
                <a:ext cx="4965693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2018 FAST CAMPUS</a:t>
                </a:r>
              </a:p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500" dirty="0">
                    <a:solidFill>
                      <a:schemeClr val="dk1"/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SCHOOL PRESENTATION</a:t>
                </a:r>
              </a:p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sz="1500" i="0" u="none" strike="noStrike" cap="none" dirty="0">
                  <a:solidFill>
                    <a:schemeClr val="dk1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endParaRPr>
              </a:p>
            </p:txBody>
          </p:sp>
          <p:grpSp>
            <p:nvGrpSpPr>
              <p:cNvPr id="33" name="그룹 32">
                <a:extLst>
                  <a:ext uri="{FF2B5EF4-FFF2-40B4-BE49-F238E27FC236}">
                    <a16:creationId xmlns:a16="http://schemas.microsoft.com/office/drawing/2014/main" id="{D02A216E-06E2-4778-90C5-CCFF20507FAA}"/>
                  </a:ext>
                </a:extLst>
              </p:cNvPr>
              <p:cNvGrpSpPr/>
              <p:nvPr/>
            </p:nvGrpSpPr>
            <p:grpSpPr>
              <a:xfrm>
                <a:off x="313048" y="351923"/>
                <a:ext cx="11615079" cy="6045906"/>
                <a:chOff x="313048" y="351923"/>
                <a:chExt cx="11615079" cy="6045906"/>
              </a:xfrm>
            </p:grpSpPr>
            <p:pic>
              <p:nvPicPr>
                <p:cNvPr id="35" name="그림 34">
                  <a:extLst>
                    <a:ext uri="{FF2B5EF4-FFF2-40B4-BE49-F238E27FC236}">
                      <a16:creationId xmlns:a16="http://schemas.microsoft.com/office/drawing/2014/main" id="{A719511B-37C0-4246-8465-2A7892A6BB7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t="32705" b="24016"/>
                <a:stretch/>
              </p:blipFill>
              <p:spPr>
                <a:xfrm>
                  <a:off x="10009387" y="351923"/>
                  <a:ext cx="1918740" cy="659567"/>
                </a:xfrm>
                <a:prstGeom prst="rect">
                  <a:avLst/>
                </a:prstGeom>
              </p:spPr>
            </p:pic>
            <p:cxnSp>
              <p:nvCxnSpPr>
                <p:cNvPr id="36" name="직선 연결선 35">
                  <a:extLst>
                    <a:ext uri="{FF2B5EF4-FFF2-40B4-BE49-F238E27FC236}">
                      <a16:creationId xmlns:a16="http://schemas.microsoft.com/office/drawing/2014/main" id="{7D73FB12-3402-4C58-82D1-90386F6C2C47}"/>
                    </a:ext>
                  </a:extLst>
                </p:cNvPr>
                <p:cNvCxnSpPr/>
                <p:nvPr/>
              </p:nvCxnSpPr>
              <p:spPr>
                <a:xfrm flipH="1">
                  <a:off x="10463134" y="6397829"/>
                  <a:ext cx="1295959" cy="0"/>
                </a:xfrm>
                <a:prstGeom prst="line">
                  <a:avLst/>
                </a:prstGeom>
                <a:ln w="381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직선 연결선 36">
                  <a:extLst>
                    <a:ext uri="{FF2B5EF4-FFF2-40B4-BE49-F238E27FC236}">
                      <a16:creationId xmlns:a16="http://schemas.microsoft.com/office/drawing/2014/main" id="{9A9DF6EB-1CA9-456E-8819-6B4D1E8DA6E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13048" y="865631"/>
                  <a:ext cx="2282484" cy="0"/>
                </a:xfrm>
                <a:prstGeom prst="line">
                  <a:avLst/>
                </a:prstGeom>
                <a:ln w="381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4" name="Shape 109">
                <a:extLst>
                  <a:ext uri="{FF2B5EF4-FFF2-40B4-BE49-F238E27FC236}">
                    <a16:creationId xmlns:a16="http://schemas.microsoft.com/office/drawing/2014/main" id="{10ED7690-D328-4A33-8080-3398CB16EECB}"/>
                  </a:ext>
                </a:extLst>
              </p:cNvPr>
              <p:cNvSpPr txBox="1"/>
              <p:nvPr/>
            </p:nvSpPr>
            <p:spPr>
              <a:xfrm>
                <a:off x="9963464" y="6431285"/>
                <a:ext cx="2083223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00" dirty="0">
                    <a:solidFill>
                      <a:schemeClr val="dk1"/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FAST CAMPUS SCHOOL 2018</a:t>
                </a:r>
              </a:p>
            </p:txBody>
          </p:sp>
        </p:grpSp>
      </p:grpSp>
      <p:sp>
        <p:nvSpPr>
          <p:cNvPr id="38" name="Shape 109">
            <a:extLst>
              <a:ext uri="{FF2B5EF4-FFF2-40B4-BE49-F238E27FC236}">
                <a16:creationId xmlns:a16="http://schemas.microsoft.com/office/drawing/2014/main" id="{1E94A106-C325-4BB3-BBE2-5B64A86A015C}"/>
              </a:ext>
            </a:extLst>
          </p:cNvPr>
          <p:cNvSpPr txBox="1"/>
          <p:nvPr/>
        </p:nvSpPr>
        <p:spPr>
          <a:xfrm>
            <a:off x="864358" y="3727389"/>
            <a:ext cx="3129447" cy="430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000" b="1" i="0" u="none" strike="noStrike" cap="none" dirty="0">
              <a:solidFill>
                <a:schemeClr val="tx1">
                  <a:lumMod val="75000"/>
                  <a:lumOff val="25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  <a:cs typeface="Arial"/>
              <a:sym typeface="Arial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904169E-B057-48BE-BCEC-CE69C45CE5CC}"/>
              </a:ext>
            </a:extLst>
          </p:cNvPr>
          <p:cNvGrpSpPr/>
          <p:nvPr/>
        </p:nvGrpSpPr>
        <p:grpSpPr>
          <a:xfrm>
            <a:off x="313048" y="1143427"/>
            <a:ext cx="10834199" cy="2656106"/>
            <a:chOff x="387307" y="1301074"/>
            <a:chExt cx="10834199" cy="2656106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5A257CAB-24E1-48DA-9367-A82B2BCEDA6C}"/>
                </a:ext>
              </a:extLst>
            </p:cNvPr>
            <p:cNvGrpSpPr/>
            <p:nvPr/>
          </p:nvGrpSpPr>
          <p:grpSpPr>
            <a:xfrm>
              <a:off x="928451" y="2656573"/>
              <a:ext cx="10293054" cy="1300607"/>
              <a:chOff x="-352779" y="2216439"/>
              <a:chExt cx="11190542" cy="1569908"/>
            </a:xfrm>
          </p:grpSpPr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id="{3ED27C86-C17C-4C97-B29A-A57A06FF12A6}"/>
                  </a:ext>
                </a:extLst>
              </p:cNvPr>
              <p:cNvPicPr preferRelativeResize="0">
                <a:picLocks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352779" y="2482724"/>
                <a:ext cx="5479457" cy="1303623"/>
              </a:xfrm>
              <a:prstGeom prst="rect">
                <a:avLst/>
              </a:prstGeom>
            </p:spPr>
          </p:pic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id="{9A4D91A0-208F-4F0E-B072-694A3ABFF29A}"/>
                  </a:ext>
                </a:extLst>
              </p:cNvPr>
              <p:cNvPicPr preferRelativeResize="0"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024451" y="2216439"/>
                <a:ext cx="5813312" cy="1482822"/>
              </a:xfrm>
              <a:prstGeom prst="rect">
                <a:avLst/>
              </a:prstGeom>
            </p:spPr>
          </p:pic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32A6D58A-3A85-4045-8D62-F0200080A6EE}"/>
                </a:ext>
              </a:extLst>
            </p:cNvPr>
            <p:cNvGrpSpPr/>
            <p:nvPr/>
          </p:nvGrpSpPr>
          <p:grpSpPr>
            <a:xfrm>
              <a:off x="387307" y="1301074"/>
              <a:ext cx="10834199" cy="2583923"/>
              <a:chOff x="387307" y="1464849"/>
              <a:chExt cx="10834199" cy="2583923"/>
            </a:xfrm>
          </p:grpSpPr>
          <p:sp>
            <p:nvSpPr>
              <p:cNvPr id="41" name="Shape 109">
                <a:extLst>
                  <a:ext uri="{FF2B5EF4-FFF2-40B4-BE49-F238E27FC236}">
                    <a16:creationId xmlns:a16="http://schemas.microsoft.com/office/drawing/2014/main" id="{38DE2683-60F0-4E37-B6C1-EEECBF5100EB}"/>
                  </a:ext>
                </a:extLst>
              </p:cNvPr>
              <p:cNvSpPr txBox="1"/>
              <p:nvPr/>
            </p:nvSpPr>
            <p:spPr>
              <a:xfrm>
                <a:off x="387307" y="1464849"/>
                <a:ext cx="3129447" cy="43009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b="1" i="0" u="none" strike="noStrike" cap="none" dirty="0">
                    <a:solidFill>
                      <a:srgbClr val="EA4C50"/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1. </a:t>
                </a:r>
                <a:r>
                  <a:rPr lang="en-US" sz="2000" b="1" dirty="0">
                    <a:solidFill>
                      <a:srgbClr val="EA4C50"/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INTRODUCTION</a:t>
                </a:r>
                <a:endParaRPr lang="en-US" sz="2000" b="1" i="0" u="none" strike="noStrike" cap="none" dirty="0">
                  <a:solidFill>
                    <a:srgbClr val="EA4C50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endParaRPr>
              </a:p>
            </p:txBody>
          </p:sp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E4B34A62-4B4E-42A9-A851-4E456B2C630F}"/>
                  </a:ext>
                </a:extLst>
              </p:cNvPr>
              <p:cNvGrpSpPr/>
              <p:nvPr/>
            </p:nvGrpSpPr>
            <p:grpSpPr>
              <a:xfrm>
                <a:off x="751027" y="1980771"/>
                <a:ext cx="10470479" cy="2068001"/>
                <a:chOff x="751027" y="1980771"/>
                <a:chExt cx="10470479" cy="2068001"/>
              </a:xfrm>
            </p:grpSpPr>
            <p:sp>
              <p:nvSpPr>
                <p:cNvPr id="40" name="직사각형 39">
                  <a:extLst>
                    <a:ext uri="{FF2B5EF4-FFF2-40B4-BE49-F238E27FC236}">
                      <a16:creationId xmlns:a16="http://schemas.microsoft.com/office/drawing/2014/main" id="{EC8FFE5A-34C5-427F-BBDF-CA9904922329}"/>
                    </a:ext>
                  </a:extLst>
                </p:cNvPr>
                <p:cNvSpPr/>
                <p:nvPr/>
              </p:nvSpPr>
              <p:spPr>
                <a:xfrm>
                  <a:off x="757553" y="1980771"/>
                  <a:ext cx="10463953" cy="2068001"/>
                </a:xfrm>
                <a:prstGeom prst="rect">
                  <a:avLst/>
                </a:prstGeom>
                <a:solidFill>
                  <a:schemeClr val="bg1">
                    <a:lumMod val="85000"/>
                    <a:alpha val="34902"/>
                  </a:schemeClr>
                </a:solidFill>
                <a:ln w="31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2" name="Shape 109">
                  <a:extLst>
                    <a:ext uri="{FF2B5EF4-FFF2-40B4-BE49-F238E27FC236}">
                      <a16:creationId xmlns:a16="http://schemas.microsoft.com/office/drawing/2014/main" id="{6095BFA0-B1B1-4C7B-8BF5-A3F32DEBCA32}"/>
                    </a:ext>
                  </a:extLst>
                </p:cNvPr>
                <p:cNvSpPr txBox="1"/>
                <p:nvPr/>
              </p:nvSpPr>
              <p:spPr>
                <a:xfrm>
                  <a:off x="751027" y="2041306"/>
                  <a:ext cx="9852614" cy="43009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1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20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바른고딕OTF" panose="02020603020101020101" pitchFamily="18" charset="-127"/>
                      <a:ea typeface="나눔바른고딕OTF" panose="02020603020101020101" pitchFamily="18" charset="-127"/>
                      <a:cs typeface="Arial"/>
                      <a:sym typeface="Arial"/>
                    </a:rPr>
                    <a:t>Walmart Recruiting </a:t>
                  </a:r>
                  <a:r>
                    <a:rPr lang="en-US" sz="2000" b="1" dirty="0" err="1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바른고딕OTF" panose="02020603020101020101" pitchFamily="18" charset="-127"/>
                      <a:ea typeface="나눔바른고딕OTF" panose="02020603020101020101" pitchFamily="18" charset="-127"/>
                      <a:cs typeface="Arial"/>
                      <a:sym typeface="Arial"/>
                    </a:rPr>
                    <a:t>ll</a:t>
                  </a:r>
                  <a:r>
                    <a:rPr lang="en-US" sz="20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바른고딕OTF" panose="02020603020101020101" pitchFamily="18" charset="-127"/>
                      <a:ea typeface="나눔바른고딕OTF" panose="02020603020101020101" pitchFamily="18" charset="-127"/>
                      <a:cs typeface="Arial"/>
                      <a:sym typeface="Arial"/>
                    </a:rPr>
                    <a:t> : Sales in Stormy Weather </a:t>
                  </a:r>
                </a:p>
              </p:txBody>
            </p:sp>
          </p:grpSp>
        </p:grp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B425B8F-0725-46F4-AE59-6B9CC2F84DF5}"/>
              </a:ext>
            </a:extLst>
          </p:cNvPr>
          <p:cNvGrpSpPr/>
          <p:nvPr/>
        </p:nvGrpSpPr>
        <p:grpSpPr>
          <a:xfrm>
            <a:off x="663120" y="3906938"/>
            <a:ext cx="9872281" cy="1291713"/>
            <a:chOff x="676768" y="3756811"/>
            <a:chExt cx="9872281" cy="1291713"/>
          </a:xfrm>
        </p:grpSpPr>
        <p:sp>
          <p:nvSpPr>
            <p:cNvPr id="51" name="Shape 109">
              <a:extLst>
                <a:ext uri="{FF2B5EF4-FFF2-40B4-BE49-F238E27FC236}">
                  <a16:creationId xmlns:a16="http://schemas.microsoft.com/office/drawing/2014/main" id="{90656D52-2F54-4FF5-A775-9F6BFB25BBBA}"/>
                </a:ext>
              </a:extLst>
            </p:cNvPr>
            <p:cNvSpPr txBox="1"/>
            <p:nvPr/>
          </p:nvSpPr>
          <p:spPr>
            <a:xfrm>
              <a:off x="676768" y="3756811"/>
              <a:ext cx="9852614" cy="4300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Objective</a:t>
              </a:r>
            </a:p>
            <a:p>
              <a:pPr marL="285750" indent="-285750">
                <a:lnSpc>
                  <a:spcPct val="110000"/>
                </a:lnSpc>
                <a:buFont typeface="Arial" panose="020B0604020202020204" pitchFamily="34" charset="0"/>
                <a:buChar char="•"/>
              </a:pPr>
              <a:r>
                <a:rPr 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 </a:t>
              </a: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Predict how sales of weather – sensitive products are affected by snow and rain </a:t>
              </a:r>
            </a:p>
            <a:p>
              <a:pPr marL="285750" marR="0" lvl="0" indent="-28575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endParaRPr 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endParaRPr>
            </a:p>
          </p:txBody>
        </p:sp>
        <p:sp>
          <p:nvSpPr>
            <p:cNvPr id="52" name="Shape 109">
              <a:extLst>
                <a:ext uri="{FF2B5EF4-FFF2-40B4-BE49-F238E27FC236}">
                  <a16:creationId xmlns:a16="http://schemas.microsoft.com/office/drawing/2014/main" id="{37BE4910-04C7-4F93-90F6-312E6CE5A289}"/>
                </a:ext>
              </a:extLst>
            </p:cNvPr>
            <p:cNvSpPr txBox="1"/>
            <p:nvPr/>
          </p:nvSpPr>
          <p:spPr>
            <a:xfrm>
              <a:off x="696435" y="4618434"/>
              <a:ext cx="9852614" cy="4300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Data Set</a:t>
              </a:r>
            </a:p>
            <a:p>
              <a:pPr marL="285750" marR="0" lvl="0" indent="-28575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Weather    : 2012.01.01 – 2014.10.31</a:t>
              </a:r>
              <a:r>
                <a:rPr lang="ko-KR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의 각 </a:t>
              </a: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station</a:t>
              </a:r>
              <a:r>
                <a:rPr lang="ko-KR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날씨</a:t>
              </a:r>
              <a:endPara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endParaRPr>
            </a:p>
            <a:p>
              <a:pPr marL="285750" marR="0" lvl="0" indent="-28575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Key          : Store</a:t>
              </a:r>
              <a:r>
                <a:rPr lang="ko-KR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와 </a:t>
              </a: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Weather Station</a:t>
              </a:r>
              <a:r>
                <a:rPr lang="ko-KR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간의 관계 </a:t>
              </a: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Mapping</a:t>
              </a:r>
            </a:p>
            <a:p>
              <a:pPr marL="285750" marR="0" lvl="0" indent="-28575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Train         : 2012.01.01 – 2014.10.31</a:t>
              </a:r>
              <a:r>
                <a:rPr lang="ko-KR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의 각 </a:t>
              </a: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Store, Item </a:t>
              </a:r>
              <a:r>
                <a:rPr lang="ko-KR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별 </a:t>
              </a: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Units Data (test</a:t>
              </a:r>
              <a:r>
                <a:rPr lang="ko-KR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날짜 제외</a:t>
              </a: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)</a:t>
              </a:r>
            </a:p>
            <a:p>
              <a:pPr marL="285750" marR="0" lvl="0" indent="-28575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Test          : 2013.04.01 </a:t>
              </a:r>
              <a:r>
                <a:rPr lang="ko-KR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이후 </a:t>
              </a: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Weather Event</a:t>
              </a:r>
              <a:r>
                <a:rPr lang="ko-KR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가 발생한 전후 </a:t>
              </a: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3</a:t>
              </a:r>
              <a:r>
                <a:rPr lang="ko-KR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일</a:t>
              </a: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 </a:t>
              </a:r>
              <a:endParaRPr 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338812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DC47D8D7-D084-4294-943F-C94C10B88D3B}"/>
              </a:ext>
            </a:extLst>
          </p:cNvPr>
          <p:cNvGrpSpPr/>
          <p:nvPr/>
        </p:nvGrpSpPr>
        <p:grpSpPr>
          <a:xfrm>
            <a:off x="238285" y="289956"/>
            <a:ext cx="11808402" cy="6387550"/>
            <a:chOff x="238285" y="289956"/>
            <a:chExt cx="11808402" cy="6387550"/>
          </a:xfrm>
        </p:grpSpPr>
        <p:sp>
          <p:nvSpPr>
            <p:cNvPr id="21" name="Shape 109">
              <a:extLst>
                <a:ext uri="{FF2B5EF4-FFF2-40B4-BE49-F238E27FC236}">
                  <a16:creationId xmlns:a16="http://schemas.microsoft.com/office/drawing/2014/main" id="{80735B45-E306-4085-9D68-5154AE685ECA}"/>
                </a:ext>
              </a:extLst>
            </p:cNvPr>
            <p:cNvSpPr txBox="1"/>
            <p:nvPr/>
          </p:nvSpPr>
          <p:spPr>
            <a:xfrm rot="5400000">
              <a:off x="10787986" y="3903823"/>
              <a:ext cx="2010453" cy="682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i="0" u="none" strike="noStrike" cap="none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DATA SCIENCE SCHOOL</a:t>
              </a: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436906EF-8A11-4DAA-B55D-74884D2D5BAF}"/>
                </a:ext>
              </a:extLst>
            </p:cNvPr>
            <p:cNvGrpSpPr/>
            <p:nvPr/>
          </p:nvGrpSpPr>
          <p:grpSpPr>
            <a:xfrm>
              <a:off x="238285" y="289956"/>
              <a:ext cx="11808402" cy="6387550"/>
              <a:chOff x="238285" y="289956"/>
              <a:chExt cx="11808402" cy="6387550"/>
            </a:xfrm>
          </p:grpSpPr>
          <p:sp>
            <p:nvSpPr>
              <p:cNvPr id="23" name="Shape 109">
                <a:extLst>
                  <a:ext uri="{FF2B5EF4-FFF2-40B4-BE49-F238E27FC236}">
                    <a16:creationId xmlns:a16="http://schemas.microsoft.com/office/drawing/2014/main" id="{78389622-6710-431C-9617-0F7E8558ED5A}"/>
                  </a:ext>
                </a:extLst>
              </p:cNvPr>
              <p:cNvSpPr txBox="1"/>
              <p:nvPr/>
            </p:nvSpPr>
            <p:spPr>
              <a:xfrm>
                <a:off x="238285" y="289956"/>
                <a:ext cx="4965693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2018 FAST CAMPUS</a:t>
                </a:r>
              </a:p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500" dirty="0">
                    <a:solidFill>
                      <a:schemeClr val="dk1"/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SCHOOL PRESENTATION</a:t>
                </a:r>
              </a:p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sz="1500" i="0" u="none" strike="noStrike" cap="none" dirty="0">
                  <a:solidFill>
                    <a:schemeClr val="dk1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endParaRPr>
              </a:p>
            </p:txBody>
          </p:sp>
          <p:grpSp>
            <p:nvGrpSpPr>
              <p:cNvPr id="33" name="그룹 32">
                <a:extLst>
                  <a:ext uri="{FF2B5EF4-FFF2-40B4-BE49-F238E27FC236}">
                    <a16:creationId xmlns:a16="http://schemas.microsoft.com/office/drawing/2014/main" id="{D02A216E-06E2-4778-90C5-CCFF20507FAA}"/>
                  </a:ext>
                </a:extLst>
              </p:cNvPr>
              <p:cNvGrpSpPr/>
              <p:nvPr/>
            </p:nvGrpSpPr>
            <p:grpSpPr>
              <a:xfrm>
                <a:off x="313048" y="351923"/>
                <a:ext cx="11615079" cy="6045906"/>
                <a:chOff x="313048" y="351923"/>
                <a:chExt cx="11615079" cy="6045906"/>
              </a:xfrm>
            </p:grpSpPr>
            <p:pic>
              <p:nvPicPr>
                <p:cNvPr id="35" name="그림 34">
                  <a:extLst>
                    <a:ext uri="{FF2B5EF4-FFF2-40B4-BE49-F238E27FC236}">
                      <a16:creationId xmlns:a16="http://schemas.microsoft.com/office/drawing/2014/main" id="{A719511B-37C0-4246-8465-2A7892A6BB7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t="32705" b="24016"/>
                <a:stretch/>
              </p:blipFill>
              <p:spPr>
                <a:xfrm>
                  <a:off x="10009387" y="351923"/>
                  <a:ext cx="1918740" cy="659567"/>
                </a:xfrm>
                <a:prstGeom prst="rect">
                  <a:avLst/>
                </a:prstGeom>
              </p:spPr>
            </p:pic>
            <p:cxnSp>
              <p:nvCxnSpPr>
                <p:cNvPr id="36" name="직선 연결선 35">
                  <a:extLst>
                    <a:ext uri="{FF2B5EF4-FFF2-40B4-BE49-F238E27FC236}">
                      <a16:creationId xmlns:a16="http://schemas.microsoft.com/office/drawing/2014/main" id="{7D73FB12-3402-4C58-82D1-90386F6C2C47}"/>
                    </a:ext>
                  </a:extLst>
                </p:cNvPr>
                <p:cNvCxnSpPr/>
                <p:nvPr/>
              </p:nvCxnSpPr>
              <p:spPr>
                <a:xfrm flipH="1">
                  <a:off x="10463134" y="6397829"/>
                  <a:ext cx="1295959" cy="0"/>
                </a:xfrm>
                <a:prstGeom prst="line">
                  <a:avLst/>
                </a:prstGeom>
                <a:ln w="381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직선 연결선 36">
                  <a:extLst>
                    <a:ext uri="{FF2B5EF4-FFF2-40B4-BE49-F238E27FC236}">
                      <a16:creationId xmlns:a16="http://schemas.microsoft.com/office/drawing/2014/main" id="{9A9DF6EB-1CA9-456E-8819-6B4D1E8DA6E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13048" y="865631"/>
                  <a:ext cx="2282484" cy="0"/>
                </a:xfrm>
                <a:prstGeom prst="line">
                  <a:avLst/>
                </a:prstGeom>
                <a:ln w="381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4" name="Shape 109">
                <a:extLst>
                  <a:ext uri="{FF2B5EF4-FFF2-40B4-BE49-F238E27FC236}">
                    <a16:creationId xmlns:a16="http://schemas.microsoft.com/office/drawing/2014/main" id="{10ED7690-D328-4A33-8080-3398CB16EECB}"/>
                  </a:ext>
                </a:extLst>
              </p:cNvPr>
              <p:cNvSpPr txBox="1"/>
              <p:nvPr/>
            </p:nvSpPr>
            <p:spPr>
              <a:xfrm>
                <a:off x="9963464" y="6431285"/>
                <a:ext cx="2083223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00" dirty="0">
                    <a:solidFill>
                      <a:schemeClr val="dk1"/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FAST CAMPUS SCHOOL 2018</a:t>
                </a:r>
              </a:p>
            </p:txBody>
          </p:sp>
        </p:grpSp>
      </p:grpSp>
      <p:sp>
        <p:nvSpPr>
          <p:cNvPr id="38" name="Shape 109">
            <a:extLst>
              <a:ext uri="{FF2B5EF4-FFF2-40B4-BE49-F238E27FC236}">
                <a16:creationId xmlns:a16="http://schemas.microsoft.com/office/drawing/2014/main" id="{1E94A106-C325-4BB3-BBE2-5B64A86A015C}"/>
              </a:ext>
            </a:extLst>
          </p:cNvPr>
          <p:cNvSpPr txBox="1"/>
          <p:nvPr/>
        </p:nvSpPr>
        <p:spPr>
          <a:xfrm>
            <a:off x="873236" y="3727389"/>
            <a:ext cx="3129447" cy="430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000" b="1" i="0" u="none" strike="noStrike" cap="none" dirty="0">
              <a:solidFill>
                <a:schemeClr val="tx1">
                  <a:lumMod val="75000"/>
                  <a:lumOff val="25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  <a:cs typeface="Arial"/>
              <a:sym typeface="Arial"/>
            </a:endParaRPr>
          </a:p>
        </p:txBody>
      </p:sp>
      <p:sp>
        <p:nvSpPr>
          <p:cNvPr id="24" name="Shape 109">
            <a:extLst>
              <a:ext uri="{FF2B5EF4-FFF2-40B4-BE49-F238E27FC236}">
                <a16:creationId xmlns:a16="http://schemas.microsoft.com/office/drawing/2014/main" id="{2E072BFB-05F3-4971-9BCE-32419080C04A}"/>
              </a:ext>
            </a:extLst>
          </p:cNvPr>
          <p:cNvSpPr txBox="1"/>
          <p:nvPr/>
        </p:nvSpPr>
        <p:spPr>
          <a:xfrm>
            <a:off x="313048" y="1143427"/>
            <a:ext cx="4272204" cy="430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 dirty="0">
                <a:solidFill>
                  <a:srgbClr val="EE234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1. </a:t>
            </a:r>
            <a:r>
              <a:rPr lang="en-US" sz="2000" b="1" dirty="0">
                <a:solidFill>
                  <a:srgbClr val="EE234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INTRODUCTION (Continued)</a:t>
            </a:r>
            <a:endParaRPr lang="en-US" sz="2000" b="1" i="0" u="none" strike="noStrike" cap="none" dirty="0">
              <a:solidFill>
                <a:srgbClr val="EE234B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  <a:cs typeface="Arial"/>
              <a:sym typeface="Arial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54A20616-C07B-4E90-988B-D05C31CFD24B}"/>
              </a:ext>
            </a:extLst>
          </p:cNvPr>
          <p:cNvGrpSpPr/>
          <p:nvPr/>
        </p:nvGrpSpPr>
        <p:grpSpPr>
          <a:xfrm>
            <a:off x="676768" y="1659349"/>
            <a:ext cx="10470479" cy="2140184"/>
            <a:chOff x="751027" y="1816996"/>
            <a:chExt cx="10470479" cy="2140184"/>
          </a:xfrm>
        </p:grpSpPr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2A8F2A05-613C-48BC-AA85-4512F5767B55}"/>
                </a:ext>
              </a:extLst>
            </p:cNvPr>
            <p:cNvGrpSpPr/>
            <p:nvPr/>
          </p:nvGrpSpPr>
          <p:grpSpPr>
            <a:xfrm>
              <a:off x="928451" y="2656573"/>
              <a:ext cx="10293054" cy="1300607"/>
              <a:chOff x="-352779" y="2216439"/>
              <a:chExt cx="11190542" cy="1569908"/>
            </a:xfrm>
          </p:grpSpPr>
          <p:pic>
            <p:nvPicPr>
              <p:cNvPr id="42" name="그림 41">
                <a:extLst>
                  <a:ext uri="{FF2B5EF4-FFF2-40B4-BE49-F238E27FC236}">
                    <a16:creationId xmlns:a16="http://schemas.microsoft.com/office/drawing/2014/main" id="{ACBF90AD-EB0F-4EF6-89FF-49337AB11374}"/>
                  </a:ext>
                </a:extLst>
              </p:cNvPr>
              <p:cNvPicPr preferRelativeResize="0">
                <a:picLocks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352779" y="2482724"/>
                <a:ext cx="5479457" cy="1303623"/>
              </a:xfrm>
              <a:prstGeom prst="rect">
                <a:avLst/>
              </a:prstGeom>
            </p:spPr>
          </p:pic>
          <p:pic>
            <p:nvPicPr>
              <p:cNvPr id="43" name="그림 42">
                <a:extLst>
                  <a:ext uri="{FF2B5EF4-FFF2-40B4-BE49-F238E27FC236}">
                    <a16:creationId xmlns:a16="http://schemas.microsoft.com/office/drawing/2014/main" id="{F8EC5872-F1E4-43C5-A57A-8CE065266C8C}"/>
                  </a:ext>
                </a:extLst>
              </p:cNvPr>
              <p:cNvPicPr preferRelativeResize="0">
                <a:picLocks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024451" y="2216439"/>
                <a:ext cx="5813312" cy="1482822"/>
              </a:xfrm>
              <a:prstGeom prst="rect">
                <a:avLst/>
              </a:prstGeom>
            </p:spPr>
          </p:pic>
        </p:grp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4C473BC0-EC61-4401-8838-927809F3CB18}"/>
                </a:ext>
              </a:extLst>
            </p:cNvPr>
            <p:cNvGrpSpPr/>
            <p:nvPr/>
          </p:nvGrpSpPr>
          <p:grpSpPr>
            <a:xfrm>
              <a:off x="751027" y="1816996"/>
              <a:ext cx="10470479" cy="2068001"/>
              <a:chOff x="751027" y="1980771"/>
              <a:chExt cx="10470479" cy="2068001"/>
            </a:xfrm>
          </p:grpSpPr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10C3F584-3A0C-4665-8B41-CF3D19CDB695}"/>
                  </a:ext>
                </a:extLst>
              </p:cNvPr>
              <p:cNvSpPr/>
              <p:nvPr/>
            </p:nvSpPr>
            <p:spPr>
              <a:xfrm>
                <a:off x="757553" y="1980771"/>
                <a:ext cx="10463953" cy="2068001"/>
              </a:xfrm>
              <a:prstGeom prst="rect">
                <a:avLst/>
              </a:prstGeom>
              <a:solidFill>
                <a:schemeClr val="bg1">
                  <a:lumMod val="85000"/>
                  <a:alpha val="34902"/>
                </a:schemeClr>
              </a:solidFill>
              <a:ln w="31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0" name="Shape 109">
                <a:extLst>
                  <a:ext uri="{FF2B5EF4-FFF2-40B4-BE49-F238E27FC236}">
                    <a16:creationId xmlns:a16="http://schemas.microsoft.com/office/drawing/2014/main" id="{C05D236A-5C13-4004-9DF5-885DF9D98F9D}"/>
                  </a:ext>
                </a:extLst>
              </p:cNvPr>
              <p:cNvSpPr txBox="1"/>
              <p:nvPr/>
            </p:nvSpPr>
            <p:spPr>
              <a:xfrm>
                <a:off x="751027" y="2041306"/>
                <a:ext cx="9852614" cy="43009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Walmart Recruiting </a:t>
                </a:r>
                <a:r>
                  <a:rPr lang="en-US" sz="2000" b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ll</a:t>
                </a:r>
                <a:r>
                  <a:rPr lang="en-US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 : Sales in Stormy Weather </a:t>
                </a:r>
              </a:p>
            </p:txBody>
          </p:sp>
        </p:grpSp>
      </p:grpSp>
      <p:sp>
        <p:nvSpPr>
          <p:cNvPr id="25" name="Shape 109">
            <a:extLst>
              <a:ext uri="{FF2B5EF4-FFF2-40B4-BE49-F238E27FC236}">
                <a16:creationId xmlns:a16="http://schemas.microsoft.com/office/drawing/2014/main" id="{07D3F082-87C3-426D-A2BD-7F2034B0FC49}"/>
              </a:ext>
            </a:extLst>
          </p:cNvPr>
          <p:cNvSpPr txBox="1"/>
          <p:nvPr/>
        </p:nvSpPr>
        <p:spPr>
          <a:xfrm>
            <a:off x="683294" y="3895460"/>
            <a:ext cx="9852614" cy="430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Weather Columns</a:t>
            </a:r>
          </a:p>
          <a:p>
            <a:pPr marL="285750" lvl="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tmax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 (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최고 기온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,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℉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), </a:t>
            </a:r>
            <a:r>
              <a:rPr lang="en-US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tmin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 (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최저 기온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,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℉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), </a:t>
            </a:r>
            <a:r>
              <a:rPr lang="en-US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tavg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 (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평균 기온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,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℉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), depart (30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년간 평균 기온과 </a:t>
            </a:r>
            <a:r>
              <a:rPr lang="en-US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tavg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의 차이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,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℉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),</a:t>
            </a:r>
          </a:p>
          <a:p>
            <a:pPr marL="285750" lvl="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dewpoint (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이슬점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,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℉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), </a:t>
            </a:r>
            <a:r>
              <a:rPr lang="en-US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wetbulb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 (</a:t>
            </a:r>
            <a:r>
              <a:rPr lang="ko-KR" altLang="en-US" sz="1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습구온도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,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℉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), heat (65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℉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- </a:t>
            </a:r>
            <a:r>
              <a:rPr lang="en-US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tavg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), cool (</a:t>
            </a:r>
            <a:r>
              <a:rPr lang="en-US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tavg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 – 65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℉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)</a:t>
            </a:r>
          </a:p>
          <a:p>
            <a:pPr marL="285750" marR="0" lvl="0" indent="-2857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sunrise (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일출 시간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), sunset (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일몰 시간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), </a:t>
            </a:r>
            <a:r>
              <a:rPr lang="en-US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codesum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 (</a:t>
            </a:r>
            <a:r>
              <a:rPr lang="en-US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RA:rain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, </a:t>
            </a:r>
            <a:r>
              <a:rPr lang="en-US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SN:snow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등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36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개의 특이 날씨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)</a:t>
            </a:r>
          </a:p>
          <a:p>
            <a:pPr marL="285750" marR="0" lvl="0" indent="-2857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snowfall (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적설량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, inches), </a:t>
            </a:r>
            <a:r>
              <a:rPr lang="en-US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preciptotal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 (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강수량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, inches)</a:t>
            </a:r>
          </a:p>
          <a:p>
            <a:pPr marL="285750" marR="0" lvl="0" indent="-2857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stnpressure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 (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평균 기압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, </a:t>
            </a:r>
            <a:r>
              <a:rPr lang="en-US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inchHg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), </a:t>
            </a:r>
            <a:r>
              <a:rPr lang="en-US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sealevel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 (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해수면 기압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, </a:t>
            </a:r>
            <a:r>
              <a:rPr lang="en-US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inchHg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)</a:t>
            </a:r>
          </a:p>
          <a:p>
            <a:pPr marL="285750" marR="0" lvl="0" indent="-2857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resultspeed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 (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합성풍속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, mph), </a:t>
            </a:r>
            <a:r>
              <a:rPr lang="en-US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resultdir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 (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합성 풍향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, 00: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북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, 09: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동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, 18: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남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, 27: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서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) , </a:t>
            </a:r>
            <a:r>
              <a:rPr lang="en-US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avgspeed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 (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평균 풍속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, mph)</a:t>
            </a:r>
          </a:p>
          <a:p>
            <a:pPr marL="285750" marR="0" lvl="0" indent="-2857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500" dirty="0">
              <a:solidFill>
                <a:schemeClr val="tx1">
                  <a:lumMod val="75000"/>
                  <a:lumOff val="25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327956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DC47D8D7-D084-4294-943F-C94C10B88D3B}"/>
              </a:ext>
            </a:extLst>
          </p:cNvPr>
          <p:cNvGrpSpPr/>
          <p:nvPr/>
        </p:nvGrpSpPr>
        <p:grpSpPr>
          <a:xfrm>
            <a:off x="238285" y="289956"/>
            <a:ext cx="11808402" cy="6387550"/>
            <a:chOff x="238285" y="289956"/>
            <a:chExt cx="11808402" cy="6387550"/>
          </a:xfrm>
        </p:grpSpPr>
        <p:sp>
          <p:nvSpPr>
            <p:cNvPr id="21" name="Shape 109">
              <a:extLst>
                <a:ext uri="{FF2B5EF4-FFF2-40B4-BE49-F238E27FC236}">
                  <a16:creationId xmlns:a16="http://schemas.microsoft.com/office/drawing/2014/main" id="{80735B45-E306-4085-9D68-5154AE685ECA}"/>
                </a:ext>
              </a:extLst>
            </p:cNvPr>
            <p:cNvSpPr txBox="1"/>
            <p:nvPr/>
          </p:nvSpPr>
          <p:spPr>
            <a:xfrm rot="5400000">
              <a:off x="10787986" y="3903823"/>
              <a:ext cx="2010453" cy="682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i="0" u="none" strike="noStrike" cap="none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DATA SCIENCE SCHOOL</a:t>
              </a: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436906EF-8A11-4DAA-B55D-74884D2D5BAF}"/>
                </a:ext>
              </a:extLst>
            </p:cNvPr>
            <p:cNvGrpSpPr/>
            <p:nvPr/>
          </p:nvGrpSpPr>
          <p:grpSpPr>
            <a:xfrm>
              <a:off x="238285" y="289956"/>
              <a:ext cx="11808402" cy="6387550"/>
              <a:chOff x="238285" y="289956"/>
              <a:chExt cx="11808402" cy="6387550"/>
            </a:xfrm>
          </p:grpSpPr>
          <p:sp>
            <p:nvSpPr>
              <p:cNvPr id="23" name="Shape 109">
                <a:extLst>
                  <a:ext uri="{FF2B5EF4-FFF2-40B4-BE49-F238E27FC236}">
                    <a16:creationId xmlns:a16="http://schemas.microsoft.com/office/drawing/2014/main" id="{78389622-6710-431C-9617-0F7E8558ED5A}"/>
                  </a:ext>
                </a:extLst>
              </p:cNvPr>
              <p:cNvSpPr txBox="1"/>
              <p:nvPr/>
            </p:nvSpPr>
            <p:spPr>
              <a:xfrm>
                <a:off x="238285" y="289956"/>
                <a:ext cx="4965693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2018 FAST CAMPUS</a:t>
                </a:r>
              </a:p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500" dirty="0">
                    <a:solidFill>
                      <a:schemeClr val="dk1"/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SCHOOL PRESENTATION</a:t>
                </a:r>
              </a:p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sz="1500" i="0" u="none" strike="noStrike" cap="none" dirty="0">
                  <a:solidFill>
                    <a:schemeClr val="dk1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endParaRPr>
              </a:p>
            </p:txBody>
          </p:sp>
          <p:grpSp>
            <p:nvGrpSpPr>
              <p:cNvPr id="33" name="그룹 32">
                <a:extLst>
                  <a:ext uri="{FF2B5EF4-FFF2-40B4-BE49-F238E27FC236}">
                    <a16:creationId xmlns:a16="http://schemas.microsoft.com/office/drawing/2014/main" id="{D02A216E-06E2-4778-90C5-CCFF20507FAA}"/>
                  </a:ext>
                </a:extLst>
              </p:cNvPr>
              <p:cNvGrpSpPr/>
              <p:nvPr/>
            </p:nvGrpSpPr>
            <p:grpSpPr>
              <a:xfrm>
                <a:off x="313048" y="351923"/>
                <a:ext cx="11615079" cy="6045906"/>
                <a:chOff x="313048" y="351923"/>
                <a:chExt cx="11615079" cy="6045906"/>
              </a:xfrm>
            </p:grpSpPr>
            <p:pic>
              <p:nvPicPr>
                <p:cNvPr id="35" name="그림 34">
                  <a:extLst>
                    <a:ext uri="{FF2B5EF4-FFF2-40B4-BE49-F238E27FC236}">
                      <a16:creationId xmlns:a16="http://schemas.microsoft.com/office/drawing/2014/main" id="{A719511B-37C0-4246-8465-2A7892A6BB7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t="32705" b="24016"/>
                <a:stretch/>
              </p:blipFill>
              <p:spPr>
                <a:xfrm>
                  <a:off x="10009387" y="351923"/>
                  <a:ext cx="1918740" cy="659567"/>
                </a:xfrm>
                <a:prstGeom prst="rect">
                  <a:avLst/>
                </a:prstGeom>
              </p:spPr>
            </p:pic>
            <p:cxnSp>
              <p:nvCxnSpPr>
                <p:cNvPr id="36" name="직선 연결선 35">
                  <a:extLst>
                    <a:ext uri="{FF2B5EF4-FFF2-40B4-BE49-F238E27FC236}">
                      <a16:creationId xmlns:a16="http://schemas.microsoft.com/office/drawing/2014/main" id="{7D73FB12-3402-4C58-82D1-90386F6C2C47}"/>
                    </a:ext>
                  </a:extLst>
                </p:cNvPr>
                <p:cNvCxnSpPr/>
                <p:nvPr/>
              </p:nvCxnSpPr>
              <p:spPr>
                <a:xfrm flipH="1">
                  <a:off x="10463134" y="6397829"/>
                  <a:ext cx="1295959" cy="0"/>
                </a:xfrm>
                <a:prstGeom prst="line">
                  <a:avLst/>
                </a:prstGeom>
                <a:ln w="381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직선 연결선 36">
                  <a:extLst>
                    <a:ext uri="{FF2B5EF4-FFF2-40B4-BE49-F238E27FC236}">
                      <a16:creationId xmlns:a16="http://schemas.microsoft.com/office/drawing/2014/main" id="{9A9DF6EB-1CA9-456E-8819-6B4D1E8DA6E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13048" y="865631"/>
                  <a:ext cx="2282484" cy="0"/>
                </a:xfrm>
                <a:prstGeom prst="line">
                  <a:avLst/>
                </a:prstGeom>
                <a:ln w="381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4" name="Shape 109">
                <a:extLst>
                  <a:ext uri="{FF2B5EF4-FFF2-40B4-BE49-F238E27FC236}">
                    <a16:creationId xmlns:a16="http://schemas.microsoft.com/office/drawing/2014/main" id="{10ED7690-D328-4A33-8080-3398CB16EECB}"/>
                  </a:ext>
                </a:extLst>
              </p:cNvPr>
              <p:cNvSpPr txBox="1"/>
              <p:nvPr/>
            </p:nvSpPr>
            <p:spPr>
              <a:xfrm>
                <a:off x="9963464" y="6431285"/>
                <a:ext cx="2083223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00" dirty="0">
                    <a:solidFill>
                      <a:schemeClr val="dk1"/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FAST CAMPUS SCHOOL 2018</a:t>
                </a:r>
              </a:p>
            </p:txBody>
          </p:sp>
        </p:grpSp>
      </p:grpSp>
      <p:sp>
        <p:nvSpPr>
          <p:cNvPr id="38" name="Shape 109">
            <a:extLst>
              <a:ext uri="{FF2B5EF4-FFF2-40B4-BE49-F238E27FC236}">
                <a16:creationId xmlns:a16="http://schemas.microsoft.com/office/drawing/2014/main" id="{1E94A106-C325-4BB3-BBE2-5B64A86A015C}"/>
              </a:ext>
            </a:extLst>
          </p:cNvPr>
          <p:cNvSpPr txBox="1"/>
          <p:nvPr/>
        </p:nvSpPr>
        <p:spPr>
          <a:xfrm>
            <a:off x="864358" y="3727389"/>
            <a:ext cx="3129447" cy="430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000" b="1" i="0" u="none" strike="noStrike" cap="none" dirty="0">
              <a:solidFill>
                <a:schemeClr val="tx1">
                  <a:lumMod val="75000"/>
                  <a:lumOff val="25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  <a:cs typeface="Arial"/>
              <a:sym typeface="Arial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B425B8F-0725-46F4-AE59-6B9CC2F84DF5}"/>
              </a:ext>
            </a:extLst>
          </p:cNvPr>
          <p:cNvGrpSpPr/>
          <p:nvPr/>
        </p:nvGrpSpPr>
        <p:grpSpPr>
          <a:xfrm>
            <a:off x="663120" y="3811402"/>
            <a:ext cx="9872281" cy="1648833"/>
            <a:chOff x="676768" y="3756811"/>
            <a:chExt cx="9872281" cy="1648833"/>
          </a:xfrm>
        </p:grpSpPr>
        <p:sp>
          <p:nvSpPr>
            <p:cNvPr id="51" name="Shape 109">
              <a:extLst>
                <a:ext uri="{FF2B5EF4-FFF2-40B4-BE49-F238E27FC236}">
                  <a16:creationId xmlns:a16="http://schemas.microsoft.com/office/drawing/2014/main" id="{90656D52-2F54-4FF5-A775-9F6BFB25BBBA}"/>
                </a:ext>
              </a:extLst>
            </p:cNvPr>
            <p:cNvSpPr txBox="1"/>
            <p:nvPr/>
          </p:nvSpPr>
          <p:spPr>
            <a:xfrm>
              <a:off x="676768" y="3756811"/>
              <a:ext cx="9852614" cy="4300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Rules</a:t>
              </a:r>
            </a:p>
            <a:p>
              <a:pPr marL="285750" marR="0" lvl="0" indent="-28575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ko-KR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외부데이터 사용 금지</a:t>
              </a:r>
              <a:endPara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endParaRPr>
            </a:p>
            <a:p>
              <a:pPr marL="285750" marR="0" lvl="0" indent="-28575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Train data set</a:t>
              </a:r>
              <a:r>
                <a:rPr lang="ko-KR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에서 </a:t>
              </a: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2013-04-01 </a:t>
              </a:r>
              <a:r>
                <a:rPr lang="ko-KR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이전 데이터를 </a:t>
              </a: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Training data</a:t>
              </a:r>
              <a:r>
                <a:rPr lang="ko-KR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로 정의한다</a:t>
              </a:r>
              <a:endPara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endParaRPr>
            </a:p>
            <a:p>
              <a:pPr marL="285750" lvl="0" indent="-285750">
                <a:lnSpc>
                  <a:spcPct val="110000"/>
                </a:lnSpc>
                <a:buFont typeface="Arial" panose="020B0604020202020204" pitchFamily="34" charset="0"/>
                <a:buChar char="•"/>
              </a:pP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You do not need to forecast weather in addition to sales (it's as though you have a perfect weather forecast at your disposal)</a:t>
              </a:r>
            </a:p>
            <a:p>
              <a:pPr marR="0" lvl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</a:pPr>
              <a:endPara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endParaRPr>
            </a:p>
            <a:p>
              <a:pPr marL="285750" marR="0" lvl="0" indent="-28575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endParaRPr 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endParaRPr>
            </a:p>
          </p:txBody>
        </p:sp>
        <p:sp>
          <p:nvSpPr>
            <p:cNvPr id="52" name="Shape 109">
              <a:extLst>
                <a:ext uri="{FF2B5EF4-FFF2-40B4-BE49-F238E27FC236}">
                  <a16:creationId xmlns:a16="http://schemas.microsoft.com/office/drawing/2014/main" id="{37BE4910-04C7-4F93-90F6-312E6CE5A289}"/>
                </a:ext>
              </a:extLst>
            </p:cNvPr>
            <p:cNvSpPr txBox="1"/>
            <p:nvPr/>
          </p:nvSpPr>
          <p:spPr>
            <a:xfrm>
              <a:off x="696435" y="4975554"/>
              <a:ext cx="9852614" cy="4300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Assumptions</a:t>
              </a:r>
            </a:p>
            <a:p>
              <a:pPr marL="285750" marR="0" lvl="0" indent="-28575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Weather</a:t>
              </a:r>
              <a:r>
                <a:rPr lang="ko-KR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 </a:t>
              </a: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event</a:t>
              </a:r>
              <a:r>
                <a:rPr lang="ko-KR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는 문제에서 정의한 </a:t>
              </a:r>
              <a:r>
                <a:rPr lang="en-US" altLang="ko-KR" sz="15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Preciptotal</a:t>
              </a: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 &gt; 1 inch, Snowfall &gt; 2inch </a:t>
              </a:r>
              <a:r>
                <a:rPr lang="ko-KR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를 따른다 </a:t>
              </a:r>
              <a:endPara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endParaRPr>
            </a:p>
            <a:p>
              <a:pPr marL="285750" marR="0" lvl="0" indent="-28575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Target value “units”</a:t>
              </a:r>
              <a:r>
                <a:rPr lang="ko-KR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는 독립변수</a:t>
              </a: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(</a:t>
              </a:r>
              <a:r>
                <a:rPr lang="ko-KR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들</a:t>
              </a: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)</a:t>
              </a:r>
              <a:r>
                <a:rPr lang="ko-KR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의 선형조합이다</a:t>
              </a:r>
              <a:endPara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endParaRPr>
            </a:p>
            <a:p>
              <a:pPr marL="285750" marR="0" lvl="0" indent="-28575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endPara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endParaRPr>
            </a:p>
            <a:p>
              <a:pPr marL="285750" marR="0" lvl="0" indent="-28575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endParaRPr 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endParaRPr>
            </a:p>
          </p:txBody>
        </p:sp>
      </p:grpSp>
      <p:sp>
        <p:nvSpPr>
          <p:cNvPr id="24" name="Shape 109">
            <a:extLst>
              <a:ext uri="{FF2B5EF4-FFF2-40B4-BE49-F238E27FC236}">
                <a16:creationId xmlns:a16="http://schemas.microsoft.com/office/drawing/2014/main" id="{2E072BFB-05F3-4971-9BCE-32419080C04A}"/>
              </a:ext>
            </a:extLst>
          </p:cNvPr>
          <p:cNvSpPr txBox="1"/>
          <p:nvPr/>
        </p:nvSpPr>
        <p:spPr>
          <a:xfrm>
            <a:off x="313048" y="1143427"/>
            <a:ext cx="4272204" cy="430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 dirty="0">
                <a:solidFill>
                  <a:srgbClr val="EE234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1. </a:t>
            </a:r>
            <a:r>
              <a:rPr lang="en-US" sz="2000" b="1" dirty="0">
                <a:solidFill>
                  <a:srgbClr val="EE234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INTRODUCTION (Continued)</a:t>
            </a:r>
            <a:endParaRPr lang="en-US" sz="2000" b="1" i="0" u="none" strike="noStrike" cap="none" dirty="0">
              <a:solidFill>
                <a:srgbClr val="EE234B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  <a:cs typeface="Arial"/>
              <a:sym typeface="Arial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54A20616-C07B-4E90-988B-D05C31CFD24B}"/>
              </a:ext>
            </a:extLst>
          </p:cNvPr>
          <p:cNvGrpSpPr/>
          <p:nvPr/>
        </p:nvGrpSpPr>
        <p:grpSpPr>
          <a:xfrm>
            <a:off x="676768" y="1659349"/>
            <a:ext cx="10470479" cy="2140184"/>
            <a:chOff x="751027" y="1816996"/>
            <a:chExt cx="10470479" cy="2140184"/>
          </a:xfrm>
        </p:grpSpPr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2A8F2A05-613C-48BC-AA85-4512F5767B55}"/>
                </a:ext>
              </a:extLst>
            </p:cNvPr>
            <p:cNvGrpSpPr/>
            <p:nvPr/>
          </p:nvGrpSpPr>
          <p:grpSpPr>
            <a:xfrm>
              <a:off x="928451" y="2656573"/>
              <a:ext cx="10293054" cy="1300607"/>
              <a:chOff x="-352779" y="2216439"/>
              <a:chExt cx="11190542" cy="1569908"/>
            </a:xfrm>
          </p:grpSpPr>
          <p:pic>
            <p:nvPicPr>
              <p:cNvPr id="42" name="그림 41">
                <a:extLst>
                  <a:ext uri="{FF2B5EF4-FFF2-40B4-BE49-F238E27FC236}">
                    <a16:creationId xmlns:a16="http://schemas.microsoft.com/office/drawing/2014/main" id="{ACBF90AD-EB0F-4EF6-89FF-49337AB11374}"/>
                  </a:ext>
                </a:extLst>
              </p:cNvPr>
              <p:cNvPicPr preferRelativeResize="0">
                <a:picLocks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352779" y="2482724"/>
                <a:ext cx="5479457" cy="1303623"/>
              </a:xfrm>
              <a:prstGeom prst="rect">
                <a:avLst/>
              </a:prstGeom>
            </p:spPr>
          </p:pic>
          <p:pic>
            <p:nvPicPr>
              <p:cNvPr id="43" name="그림 42">
                <a:extLst>
                  <a:ext uri="{FF2B5EF4-FFF2-40B4-BE49-F238E27FC236}">
                    <a16:creationId xmlns:a16="http://schemas.microsoft.com/office/drawing/2014/main" id="{F8EC5872-F1E4-43C5-A57A-8CE065266C8C}"/>
                  </a:ext>
                </a:extLst>
              </p:cNvPr>
              <p:cNvPicPr preferRelativeResize="0">
                <a:picLocks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024451" y="2216439"/>
                <a:ext cx="5813312" cy="1482822"/>
              </a:xfrm>
              <a:prstGeom prst="rect">
                <a:avLst/>
              </a:prstGeom>
            </p:spPr>
          </p:pic>
        </p:grp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4C473BC0-EC61-4401-8838-927809F3CB18}"/>
                </a:ext>
              </a:extLst>
            </p:cNvPr>
            <p:cNvGrpSpPr/>
            <p:nvPr/>
          </p:nvGrpSpPr>
          <p:grpSpPr>
            <a:xfrm>
              <a:off x="751027" y="1816996"/>
              <a:ext cx="10470479" cy="2068001"/>
              <a:chOff x="751027" y="1980771"/>
              <a:chExt cx="10470479" cy="2068001"/>
            </a:xfrm>
          </p:grpSpPr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10C3F584-3A0C-4665-8B41-CF3D19CDB695}"/>
                  </a:ext>
                </a:extLst>
              </p:cNvPr>
              <p:cNvSpPr/>
              <p:nvPr/>
            </p:nvSpPr>
            <p:spPr>
              <a:xfrm>
                <a:off x="757553" y="1980771"/>
                <a:ext cx="10463953" cy="2068001"/>
              </a:xfrm>
              <a:prstGeom prst="rect">
                <a:avLst/>
              </a:prstGeom>
              <a:solidFill>
                <a:schemeClr val="bg1">
                  <a:lumMod val="85000"/>
                  <a:alpha val="34902"/>
                </a:schemeClr>
              </a:solidFill>
              <a:ln w="31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0" name="Shape 109">
                <a:extLst>
                  <a:ext uri="{FF2B5EF4-FFF2-40B4-BE49-F238E27FC236}">
                    <a16:creationId xmlns:a16="http://schemas.microsoft.com/office/drawing/2014/main" id="{C05D236A-5C13-4004-9DF5-885DF9D98F9D}"/>
                  </a:ext>
                </a:extLst>
              </p:cNvPr>
              <p:cNvSpPr txBox="1"/>
              <p:nvPr/>
            </p:nvSpPr>
            <p:spPr>
              <a:xfrm>
                <a:off x="751027" y="2041306"/>
                <a:ext cx="9852614" cy="43009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Walmart Recruiting </a:t>
                </a:r>
                <a:r>
                  <a:rPr lang="en-US" sz="2000" b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ll</a:t>
                </a:r>
                <a:r>
                  <a:rPr lang="en-US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 : Sales in Stormy Weather 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509557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EBB30276-3083-4B54-BF9A-E18D0BF32A78}"/>
              </a:ext>
            </a:extLst>
          </p:cNvPr>
          <p:cNvGrpSpPr/>
          <p:nvPr/>
        </p:nvGrpSpPr>
        <p:grpSpPr>
          <a:xfrm>
            <a:off x="238285" y="289956"/>
            <a:ext cx="11808402" cy="6387550"/>
            <a:chOff x="238285" y="289956"/>
            <a:chExt cx="11808402" cy="6387550"/>
          </a:xfrm>
        </p:grpSpPr>
        <p:sp>
          <p:nvSpPr>
            <p:cNvPr id="12" name="Shape 109">
              <a:extLst>
                <a:ext uri="{FF2B5EF4-FFF2-40B4-BE49-F238E27FC236}">
                  <a16:creationId xmlns:a16="http://schemas.microsoft.com/office/drawing/2014/main" id="{A4C46411-5826-4EF4-97FE-789CB62021AB}"/>
                </a:ext>
              </a:extLst>
            </p:cNvPr>
            <p:cNvSpPr txBox="1"/>
            <p:nvPr/>
          </p:nvSpPr>
          <p:spPr>
            <a:xfrm rot="5400000">
              <a:off x="10787986" y="3903823"/>
              <a:ext cx="2010453" cy="682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i="0" u="none" strike="noStrike" cap="none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DATA SCIENCE SCHOOL</a:t>
              </a:r>
            </a:p>
          </p:txBody>
        </p: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AD716452-62DB-44E1-96BC-D116487A5ED1}"/>
                </a:ext>
              </a:extLst>
            </p:cNvPr>
            <p:cNvGrpSpPr/>
            <p:nvPr/>
          </p:nvGrpSpPr>
          <p:grpSpPr>
            <a:xfrm>
              <a:off x="238285" y="289956"/>
              <a:ext cx="11808402" cy="6387550"/>
              <a:chOff x="238285" y="289956"/>
              <a:chExt cx="11808402" cy="6387550"/>
            </a:xfrm>
          </p:grpSpPr>
          <p:sp>
            <p:nvSpPr>
              <p:cNvPr id="14" name="Shape 109">
                <a:extLst>
                  <a:ext uri="{FF2B5EF4-FFF2-40B4-BE49-F238E27FC236}">
                    <a16:creationId xmlns:a16="http://schemas.microsoft.com/office/drawing/2014/main" id="{E2B945FD-EA31-4B70-8BD7-427A7F73C147}"/>
                  </a:ext>
                </a:extLst>
              </p:cNvPr>
              <p:cNvSpPr txBox="1"/>
              <p:nvPr/>
            </p:nvSpPr>
            <p:spPr>
              <a:xfrm>
                <a:off x="238285" y="289956"/>
                <a:ext cx="4965693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2018 FAST CAMPUS</a:t>
                </a:r>
              </a:p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500" dirty="0">
                    <a:solidFill>
                      <a:schemeClr val="dk1"/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SCHOOL PRESENTATION</a:t>
                </a:r>
              </a:p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sz="1500" i="0" u="none" strike="noStrike" cap="none" dirty="0">
                  <a:solidFill>
                    <a:schemeClr val="dk1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endParaRPr>
              </a:p>
            </p:txBody>
          </p:sp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945C27F7-66BB-4A2D-AA96-75F12E88FDDF}"/>
                  </a:ext>
                </a:extLst>
              </p:cNvPr>
              <p:cNvGrpSpPr/>
              <p:nvPr/>
            </p:nvGrpSpPr>
            <p:grpSpPr>
              <a:xfrm>
                <a:off x="313048" y="351923"/>
                <a:ext cx="11615079" cy="6045906"/>
                <a:chOff x="313048" y="351923"/>
                <a:chExt cx="11615079" cy="6045906"/>
              </a:xfrm>
            </p:grpSpPr>
            <p:pic>
              <p:nvPicPr>
                <p:cNvPr id="17" name="그림 16">
                  <a:extLst>
                    <a:ext uri="{FF2B5EF4-FFF2-40B4-BE49-F238E27FC236}">
                      <a16:creationId xmlns:a16="http://schemas.microsoft.com/office/drawing/2014/main" id="{23C15D2B-4A1C-42DA-AC67-76CA803043B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t="32705" b="24016"/>
                <a:stretch/>
              </p:blipFill>
              <p:spPr>
                <a:xfrm>
                  <a:off x="10009387" y="351923"/>
                  <a:ext cx="1918740" cy="659567"/>
                </a:xfrm>
                <a:prstGeom prst="rect">
                  <a:avLst/>
                </a:prstGeom>
              </p:spPr>
            </p:pic>
            <p:cxnSp>
              <p:nvCxnSpPr>
                <p:cNvPr id="18" name="직선 연결선 17">
                  <a:extLst>
                    <a:ext uri="{FF2B5EF4-FFF2-40B4-BE49-F238E27FC236}">
                      <a16:creationId xmlns:a16="http://schemas.microsoft.com/office/drawing/2014/main" id="{1564AEB1-43A4-4D13-BBAF-3F03A77C0E25}"/>
                    </a:ext>
                  </a:extLst>
                </p:cNvPr>
                <p:cNvCxnSpPr/>
                <p:nvPr/>
              </p:nvCxnSpPr>
              <p:spPr>
                <a:xfrm flipH="1">
                  <a:off x="10463134" y="6397829"/>
                  <a:ext cx="1295959" cy="0"/>
                </a:xfrm>
                <a:prstGeom prst="line">
                  <a:avLst/>
                </a:prstGeom>
                <a:ln w="381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직선 연결선 18">
                  <a:extLst>
                    <a:ext uri="{FF2B5EF4-FFF2-40B4-BE49-F238E27FC236}">
                      <a16:creationId xmlns:a16="http://schemas.microsoft.com/office/drawing/2014/main" id="{19748CBD-CC76-40D9-972D-07C4406BFFA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13048" y="865631"/>
                  <a:ext cx="2282484" cy="0"/>
                </a:xfrm>
                <a:prstGeom prst="line">
                  <a:avLst/>
                </a:prstGeom>
                <a:ln w="381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6" name="Shape 109">
                <a:extLst>
                  <a:ext uri="{FF2B5EF4-FFF2-40B4-BE49-F238E27FC236}">
                    <a16:creationId xmlns:a16="http://schemas.microsoft.com/office/drawing/2014/main" id="{9182091F-8BA5-412B-A595-BFDE38A3B37F}"/>
                  </a:ext>
                </a:extLst>
              </p:cNvPr>
              <p:cNvSpPr txBox="1"/>
              <p:nvPr/>
            </p:nvSpPr>
            <p:spPr>
              <a:xfrm>
                <a:off x="9963464" y="6431285"/>
                <a:ext cx="2083223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00" dirty="0">
                    <a:solidFill>
                      <a:schemeClr val="dk1"/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FAST CAMPUS SCHOOL 2018</a:t>
                </a:r>
              </a:p>
            </p:txBody>
          </p:sp>
        </p:grpSp>
      </p:grpSp>
      <p:sp>
        <p:nvSpPr>
          <p:cNvPr id="34" name="Shape 109">
            <a:extLst>
              <a:ext uri="{FF2B5EF4-FFF2-40B4-BE49-F238E27FC236}">
                <a16:creationId xmlns:a16="http://schemas.microsoft.com/office/drawing/2014/main" id="{A70E53E0-CE3A-463D-AAE8-468532A61E70}"/>
              </a:ext>
            </a:extLst>
          </p:cNvPr>
          <p:cNvSpPr txBox="1"/>
          <p:nvPr/>
        </p:nvSpPr>
        <p:spPr>
          <a:xfrm>
            <a:off x="313048" y="1143427"/>
            <a:ext cx="4890930" cy="430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en-US" sz="2000" b="1" i="0" u="none" strike="noStrike" cap="none" dirty="0">
                <a:solidFill>
                  <a:srgbClr val="EE234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2. EDA(</a:t>
            </a:r>
            <a:r>
              <a:rPr lang="en-US" altLang="ko-KR" sz="2000" b="1" dirty="0">
                <a:solidFill>
                  <a:srgbClr val="EE234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Exploratory data analysis</a:t>
            </a:r>
            <a:r>
              <a:rPr lang="en-US" sz="2000" b="1" i="0" u="none" strike="noStrike" cap="none" dirty="0">
                <a:solidFill>
                  <a:srgbClr val="EE234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)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2A9C97F6-E92B-40DF-A44A-8C78ED15BA13}"/>
              </a:ext>
            </a:extLst>
          </p:cNvPr>
          <p:cNvGrpSpPr/>
          <p:nvPr/>
        </p:nvGrpSpPr>
        <p:grpSpPr>
          <a:xfrm>
            <a:off x="428633" y="1724590"/>
            <a:ext cx="11226556" cy="4507459"/>
            <a:chOff x="760591" y="1785526"/>
            <a:chExt cx="10720842" cy="4235512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E4DC61AF-C3C3-40E7-B5FF-1755696BF9AF}"/>
                </a:ext>
              </a:extLst>
            </p:cNvPr>
            <p:cNvGrpSpPr/>
            <p:nvPr/>
          </p:nvGrpSpPr>
          <p:grpSpPr>
            <a:xfrm>
              <a:off x="760591" y="1785526"/>
              <a:ext cx="9655607" cy="4235512"/>
              <a:chOff x="999127" y="1918046"/>
              <a:chExt cx="9655607" cy="4235512"/>
            </a:xfrm>
          </p:grpSpPr>
          <p:pic>
            <p:nvPicPr>
              <p:cNvPr id="21" name="그림 20">
                <a:extLst>
                  <a:ext uri="{FF2B5EF4-FFF2-40B4-BE49-F238E27FC236}">
                    <a16:creationId xmlns:a16="http://schemas.microsoft.com/office/drawing/2014/main" id="{5AF9F5EF-CF35-44BB-A4F4-3DE4493A9E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aturation sat="2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19072" y="1918046"/>
                <a:ext cx="7235662" cy="2122365"/>
              </a:xfrm>
              <a:prstGeom prst="rect">
                <a:avLst/>
              </a:prstGeom>
            </p:spPr>
          </p:pic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31918BF9-FF0D-4CCE-B733-092ACBF536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saturation sat="2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3419071" y="4006445"/>
                <a:ext cx="7235662" cy="2147113"/>
              </a:xfrm>
              <a:prstGeom prst="rect">
                <a:avLst/>
              </a:prstGeom>
            </p:spPr>
          </p:pic>
          <p:sp>
            <p:nvSpPr>
              <p:cNvPr id="35" name="Shape 109">
                <a:extLst>
                  <a:ext uri="{FF2B5EF4-FFF2-40B4-BE49-F238E27FC236}">
                    <a16:creationId xmlns:a16="http://schemas.microsoft.com/office/drawing/2014/main" id="{16F978D6-FCBE-47E3-B3DD-B4716F7FDF5F}"/>
                  </a:ext>
                </a:extLst>
              </p:cNvPr>
              <p:cNvSpPr txBox="1"/>
              <p:nvPr/>
            </p:nvSpPr>
            <p:spPr>
              <a:xfrm>
                <a:off x="999127" y="2144099"/>
                <a:ext cx="2444021" cy="1670258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R="0" lvl="0" algn="ctr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b="1" i="0" u="none" strike="noStrike" cap="none" dirty="0">
                    <a:solidFill>
                      <a:schemeClr val="bg1"/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Unit vs .Date </a:t>
                </a:r>
              </a:p>
              <a:p>
                <a:pPr marR="0" lvl="0" algn="ctr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200" b="1" i="0" u="none" strike="noStrike" cap="none" dirty="0">
                    <a:solidFill>
                      <a:schemeClr val="bg1"/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(Mean + 2 * Sigma </a:t>
                </a:r>
                <a:r>
                  <a:rPr lang="en-US" sz="1200" b="1" dirty="0">
                    <a:solidFill>
                      <a:schemeClr val="bg1"/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H</a:t>
                </a:r>
                <a:r>
                  <a:rPr lang="en-US" sz="1200" b="1" i="0" u="none" strike="noStrike" cap="none" dirty="0">
                    <a:solidFill>
                      <a:schemeClr val="bg1"/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ighlighted)</a:t>
                </a:r>
              </a:p>
            </p:txBody>
          </p:sp>
          <p:sp>
            <p:nvSpPr>
              <p:cNvPr id="36" name="Shape 109">
                <a:extLst>
                  <a:ext uri="{FF2B5EF4-FFF2-40B4-BE49-F238E27FC236}">
                    <a16:creationId xmlns:a16="http://schemas.microsoft.com/office/drawing/2014/main" id="{D25E9CCD-69FA-48F1-B195-C886EA889C18}"/>
                  </a:ext>
                </a:extLst>
              </p:cNvPr>
              <p:cNvSpPr txBox="1"/>
              <p:nvPr/>
            </p:nvSpPr>
            <p:spPr>
              <a:xfrm>
                <a:off x="999348" y="4182368"/>
                <a:ext cx="2421770" cy="1670257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R="0" lvl="0" algn="ctr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b="1" i="0" u="none" strike="noStrike" cap="none" dirty="0">
                    <a:solidFill>
                      <a:schemeClr val="bg1"/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Unit vs. Date </a:t>
                </a:r>
              </a:p>
              <a:p>
                <a:pPr marR="0" lvl="0" algn="ctr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200" b="1" i="0" u="none" strike="noStrike" cap="none" dirty="0">
                    <a:solidFill>
                      <a:schemeClr val="bg1"/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(Weekday Highlighted)</a:t>
                </a:r>
              </a:p>
            </p:txBody>
          </p:sp>
        </p:grpSp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DC89FEF6-B14B-42CF-8847-5EAF3344539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386058" y="4277049"/>
              <a:ext cx="1095375" cy="14382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800841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F20DFDEA-AA80-4243-99CE-7F575CA59544}"/>
              </a:ext>
            </a:extLst>
          </p:cNvPr>
          <p:cNvGrpSpPr/>
          <p:nvPr/>
        </p:nvGrpSpPr>
        <p:grpSpPr>
          <a:xfrm>
            <a:off x="238285" y="289956"/>
            <a:ext cx="11808402" cy="6387550"/>
            <a:chOff x="238285" y="289956"/>
            <a:chExt cx="11808402" cy="6387550"/>
          </a:xfrm>
        </p:grpSpPr>
        <p:sp>
          <p:nvSpPr>
            <p:cNvPr id="13" name="Shape 109">
              <a:extLst>
                <a:ext uri="{FF2B5EF4-FFF2-40B4-BE49-F238E27FC236}">
                  <a16:creationId xmlns:a16="http://schemas.microsoft.com/office/drawing/2014/main" id="{E0622EEE-70D2-4B3D-B4AF-1EFE261BF3C2}"/>
                </a:ext>
              </a:extLst>
            </p:cNvPr>
            <p:cNvSpPr txBox="1"/>
            <p:nvPr/>
          </p:nvSpPr>
          <p:spPr>
            <a:xfrm rot="5400000">
              <a:off x="10787986" y="3903823"/>
              <a:ext cx="2010453" cy="682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i="0" u="none" strike="noStrike" cap="none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DATA SCIENCE SCHOOL</a:t>
              </a: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E5968BA6-2C63-4722-B9A4-11BCCB069C4D}"/>
                </a:ext>
              </a:extLst>
            </p:cNvPr>
            <p:cNvGrpSpPr/>
            <p:nvPr/>
          </p:nvGrpSpPr>
          <p:grpSpPr>
            <a:xfrm>
              <a:off x="238285" y="289956"/>
              <a:ext cx="11808402" cy="6387550"/>
              <a:chOff x="238285" y="289956"/>
              <a:chExt cx="11808402" cy="6387550"/>
            </a:xfrm>
          </p:grpSpPr>
          <p:sp>
            <p:nvSpPr>
              <p:cNvPr id="15" name="Shape 109">
                <a:extLst>
                  <a:ext uri="{FF2B5EF4-FFF2-40B4-BE49-F238E27FC236}">
                    <a16:creationId xmlns:a16="http://schemas.microsoft.com/office/drawing/2014/main" id="{5497C907-AFE4-4EEE-8D20-A5C06C2DDFE3}"/>
                  </a:ext>
                </a:extLst>
              </p:cNvPr>
              <p:cNvSpPr txBox="1"/>
              <p:nvPr/>
            </p:nvSpPr>
            <p:spPr>
              <a:xfrm>
                <a:off x="238285" y="289956"/>
                <a:ext cx="4965693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2018 FAST CAMPUS</a:t>
                </a:r>
              </a:p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500" dirty="0">
                    <a:solidFill>
                      <a:schemeClr val="dk1"/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SCHOOL PRESENTATION</a:t>
                </a:r>
              </a:p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sz="1500" i="0" u="none" strike="noStrike" cap="none" dirty="0">
                  <a:solidFill>
                    <a:schemeClr val="dk1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endParaRPr>
              </a:p>
            </p:txBody>
          </p: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E977C16B-9418-45ED-B402-A38989B076FA}"/>
                  </a:ext>
                </a:extLst>
              </p:cNvPr>
              <p:cNvGrpSpPr/>
              <p:nvPr/>
            </p:nvGrpSpPr>
            <p:grpSpPr>
              <a:xfrm>
                <a:off x="313048" y="351923"/>
                <a:ext cx="11615079" cy="6045906"/>
                <a:chOff x="313048" y="351923"/>
                <a:chExt cx="11615079" cy="6045906"/>
              </a:xfrm>
            </p:grpSpPr>
            <p:pic>
              <p:nvPicPr>
                <p:cNvPr id="18" name="그림 17">
                  <a:extLst>
                    <a:ext uri="{FF2B5EF4-FFF2-40B4-BE49-F238E27FC236}">
                      <a16:creationId xmlns:a16="http://schemas.microsoft.com/office/drawing/2014/main" id="{B75F2CE7-52CF-4A62-92F2-3AF7302EC34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t="32705" b="24016"/>
                <a:stretch/>
              </p:blipFill>
              <p:spPr>
                <a:xfrm>
                  <a:off x="10009387" y="351923"/>
                  <a:ext cx="1918740" cy="659567"/>
                </a:xfrm>
                <a:prstGeom prst="rect">
                  <a:avLst/>
                </a:prstGeom>
              </p:spPr>
            </p:pic>
            <p:cxnSp>
              <p:nvCxnSpPr>
                <p:cNvPr id="19" name="직선 연결선 18">
                  <a:extLst>
                    <a:ext uri="{FF2B5EF4-FFF2-40B4-BE49-F238E27FC236}">
                      <a16:creationId xmlns:a16="http://schemas.microsoft.com/office/drawing/2014/main" id="{C11E5259-BC0A-442A-B499-19AD4BB5D915}"/>
                    </a:ext>
                  </a:extLst>
                </p:cNvPr>
                <p:cNvCxnSpPr/>
                <p:nvPr/>
              </p:nvCxnSpPr>
              <p:spPr>
                <a:xfrm flipH="1">
                  <a:off x="10463134" y="6397829"/>
                  <a:ext cx="1295959" cy="0"/>
                </a:xfrm>
                <a:prstGeom prst="line">
                  <a:avLst/>
                </a:prstGeom>
                <a:ln w="381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직선 연결선 19">
                  <a:extLst>
                    <a:ext uri="{FF2B5EF4-FFF2-40B4-BE49-F238E27FC236}">
                      <a16:creationId xmlns:a16="http://schemas.microsoft.com/office/drawing/2014/main" id="{C80120CF-225E-423D-A6BE-D6FA12790DB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13048" y="865631"/>
                  <a:ext cx="2282484" cy="0"/>
                </a:xfrm>
                <a:prstGeom prst="line">
                  <a:avLst/>
                </a:prstGeom>
                <a:ln w="381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" name="Shape 109">
                <a:extLst>
                  <a:ext uri="{FF2B5EF4-FFF2-40B4-BE49-F238E27FC236}">
                    <a16:creationId xmlns:a16="http://schemas.microsoft.com/office/drawing/2014/main" id="{95BD5C7B-3E50-4CFD-9D7A-A2BB8D525306}"/>
                  </a:ext>
                </a:extLst>
              </p:cNvPr>
              <p:cNvSpPr txBox="1"/>
              <p:nvPr/>
            </p:nvSpPr>
            <p:spPr>
              <a:xfrm>
                <a:off x="9963464" y="6431285"/>
                <a:ext cx="2083223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00" dirty="0">
                    <a:solidFill>
                      <a:schemeClr val="dk1"/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FAST CAMPUS SCHOOL 2018</a:t>
                </a:r>
              </a:p>
            </p:txBody>
          </p:sp>
        </p:grp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47FC2473-1942-46A1-8B5F-19ACD0832EE1}"/>
              </a:ext>
            </a:extLst>
          </p:cNvPr>
          <p:cNvGrpSpPr/>
          <p:nvPr/>
        </p:nvGrpSpPr>
        <p:grpSpPr>
          <a:xfrm>
            <a:off x="364668" y="1657974"/>
            <a:ext cx="11017564" cy="4365633"/>
            <a:chOff x="641445" y="1673526"/>
            <a:chExt cx="10815929" cy="3828972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225A899D-68F5-4F95-97E2-9E9E8A2F33F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7200"/>
                      </a14:imgEffect>
                      <a14:imgEffect>
                        <a14:saturation sat="3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41445" y="1712943"/>
              <a:ext cx="4062960" cy="3568738"/>
            </a:xfrm>
            <a:prstGeom prst="rect">
              <a:avLst/>
            </a:prstGeom>
            <a:ln w="28575">
              <a:noFill/>
            </a:ln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FFE82B99-5E0A-4A77-AB07-96BBF5277F2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2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04405" y="1673526"/>
              <a:ext cx="6752969" cy="3568738"/>
            </a:xfrm>
            <a:prstGeom prst="rect">
              <a:avLst/>
            </a:prstGeom>
            <a:ln w="28575">
              <a:noFill/>
            </a:ln>
          </p:spPr>
        </p:pic>
        <p:sp>
          <p:nvSpPr>
            <p:cNvPr id="36" name="Shape 109">
              <a:extLst>
                <a:ext uri="{FF2B5EF4-FFF2-40B4-BE49-F238E27FC236}">
                  <a16:creationId xmlns:a16="http://schemas.microsoft.com/office/drawing/2014/main" id="{BE43EC94-48B6-428C-8B19-45235512477B}"/>
                </a:ext>
              </a:extLst>
            </p:cNvPr>
            <p:cNvSpPr txBox="1"/>
            <p:nvPr/>
          </p:nvSpPr>
          <p:spPr>
            <a:xfrm>
              <a:off x="1078369" y="5266808"/>
              <a:ext cx="3308497" cy="1329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1500" b="1" i="0" u="none" strike="noStrike" cap="none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[1] </a:t>
              </a:r>
              <a:r>
                <a:rPr lang="ko-KR" altLang="en-US" sz="1500" b="1" i="0" u="none" strike="noStrike" cap="none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요일 별 유닛 총 </a:t>
              </a:r>
              <a:r>
                <a:rPr lang="ko-KR" altLang="en-US" sz="15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판매</a:t>
              </a:r>
              <a:r>
                <a:rPr lang="ko-KR" altLang="en-US" sz="1500" b="1" i="0" u="none" strike="noStrike" cap="none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량</a:t>
              </a:r>
              <a:endParaRPr lang="en-US" sz="1500" b="1" i="0" u="none" strike="noStrike" cap="none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endParaRPr>
            </a:p>
          </p:txBody>
        </p:sp>
        <p:sp>
          <p:nvSpPr>
            <p:cNvPr id="37" name="Shape 109">
              <a:extLst>
                <a:ext uri="{FF2B5EF4-FFF2-40B4-BE49-F238E27FC236}">
                  <a16:creationId xmlns:a16="http://schemas.microsoft.com/office/drawing/2014/main" id="{5A495FCD-6677-4FD4-AA38-10EEFFDF91A5}"/>
                </a:ext>
              </a:extLst>
            </p:cNvPr>
            <p:cNvSpPr txBox="1"/>
            <p:nvPr/>
          </p:nvSpPr>
          <p:spPr>
            <a:xfrm>
              <a:off x="4820947" y="5266808"/>
              <a:ext cx="6630351" cy="2356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 b="1" u="none" strike="noStrike" cap="none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[2] </a:t>
              </a:r>
              <a:r>
                <a:rPr lang="en-US" sz="1500" b="1" u="none" strike="noStrike" cap="none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Store_nbr</a:t>
              </a:r>
              <a:r>
                <a:rPr lang="en-US" sz="1500" b="1" u="none" strike="noStrike" cap="none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 1</a:t>
              </a:r>
              <a:r>
                <a:rPr lang="ko-KR" altLang="en-US" sz="1500" b="1" u="none" strike="noStrike" cap="none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의 아이템별 공휴일</a:t>
              </a:r>
              <a:r>
                <a:rPr lang="en-US" altLang="ko-KR" sz="1500" b="1" u="none" strike="noStrike" cap="none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/</a:t>
              </a:r>
              <a:r>
                <a:rPr lang="ko-KR" altLang="en-US" sz="1500" b="1" u="none" strike="noStrike" cap="none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비공휴일 판매량</a:t>
              </a:r>
              <a:endParaRPr lang="en-US" sz="1500" b="1" u="none" strike="noStrike" cap="none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endParaRPr>
            </a:p>
          </p:txBody>
        </p:sp>
      </p:grp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3100DDAA-6AF9-40B1-A79A-3961490B5338}"/>
              </a:ext>
            </a:extLst>
          </p:cNvPr>
          <p:cNvCxnSpPr>
            <a:cxnSpLocks/>
          </p:cNvCxnSpPr>
          <p:nvPr/>
        </p:nvCxnSpPr>
        <p:spPr>
          <a:xfrm>
            <a:off x="4440264" y="1868557"/>
            <a:ext cx="0" cy="3578086"/>
          </a:xfrm>
          <a:prstGeom prst="line">
            <a:avLst/>
          </a:prstGeom>
          <a:ln w="1270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Shape 109">
            <a:extLst>
              <a:ext uri="{FF2B5EF4-FFF2-40B4-BE49-F238E27FC236}">
                <a16:creationId xmlns:a16="http://schemas.microsoft.com/office/drawing/2014/main" id="{EEFD04C8-7132-43C9-9D3E-0ED8C06C71C0}"/>
              </a:ext>
            </a:extLst>
          </p:cNvPr>
          <p:cNvSpPr txBox="1"/>
          <p:nvPr/>
        </p:nvSpPr>
        <p:spPr>
          <a:xfrm>
            <a:off x="313048" y="1143427"/>
            <a:ext cx="4890930" cy="430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en-US" sz="2000" b="1" i="0" u="none" strike="noStrike" cap="none" dirty="0">
                <a:solidFill>
                  <a:srgbClr val="EE234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2. EDA(</a:t>
            </a:r>
            <a:r>
              <a:rPr lang="en-US" altLang="ko-KR" sz="2000" b="1" dirty="0">
                <a:solidFill>
                  <a:srgbClr val="EE234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Exploratory data analysis</a:t>
            </a:r>
            <a:r>
              <a:rPr lang="en-US" sz="2000" b="1" i="0" u="none" strike="noStrike" cap="none" dirty="0">
                <a:solidFill>
                  <a:srgbClr val="EE234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980506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EBB30276-3083-4B54-BF9A-E18D0BF32A78}"/>
              </a:ext>
            </a:extLst>
          </p:cNvPr>
          <p:cNvGrpSpPr/>
          <p:nvPr/>
        </p:nvGrpSpPr>
        <p:grpSpPr>
          <a:xfrm>
            <a:off x="238285" y="289956"/>
            <a:ext cx="11808402" cy="6387550"/>
            <a:chOff x="238285" y="289956"/>
            <a:chExt cx="11808402" cy="6387550"/>
          </a:xfrm>
        </p:grpSpPr>
        <p:sp>
          <p:nvSpPr>
            <p:cNvPr id="12" name="Shape 109">
              <a:extLst>
                <a:ext uri="{FF2B5EF4-FFF2-40B4-BE49-F238E27FC236}">
                  <a16:creationId xmlns:a16="http://schemas.microsoft.com/office/drawing/2014/main" id="{A4C46411-5826-4EF4-97FE-789CB62021AB}"/>
                </a:ext>
              </a:extLst>
            </p:cNvPr>
            <p:cNvSpPr txBox="1"/>
            <p:nvPr/>
          </p:nvSpPr>
          <p:spPr>
            <a:xfrm rot="5400000">
              <a:off x="10787986" y="3903823"/>
              <a:ext cx="2010453" cy="682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i="0" u="none" strike="noStrike" cap="none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DATA SCIENCE SCHOOL</a:t>
              </a:r>
            </a:p>
          </p:txBody>
        </p: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AD716452-62DB-44E1-96BC-D116487A5ED1}"/>
                </a:ext>
              </a:extLst>
            </p:cNvPr>
            <p:cNvGrpSpPr/>
            <p:nvPr/>
          </p:nvGrpSpPr>
          <p:grpSpPr>
            <a:xfrm>
              <a:off x="238285" y="289956"/>
              <a:ext cx="11808402" cy="6387550"/>
              <a:chOff x="238285" y="289956"/>
              <a:chExt cx="11808402" cy="6387550"/>
            </a:xfrm>
          </p:grpSpPr>
          <p:sp>
            <p:nvSpPr>
              <p:cNvPr id="14" name="Shape 109">
                <a:extLst>
                  <a:ext uri="{FF2B5EF4-FFF2-40B4-BE49-F238E27FC236}">
                    <a16:creationId xmlns:a16="http://schemas.microsoft.com/office/drawing/2014/main" id="{E2B945FD-EA31-4B70-8BD7-427A7F73C147}"/>
                  </a:ext>
                </a:extLst>
              </p:cNvPr>
              <p:cNvSpPr txBox="1"/>
              <p:nvPr/>
            </p:nvSpPr>
            <p:spPr>
              <a:xfrm>
                <a:off x="238285" y="289956"/>
                <a:ext cx="4965693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2018 FAST CAMPUS</a:t>
                </a:r>
              </a:p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500" dirty="0">
                    <a:solidFill>
                      <a:schemeClr val="dk1"/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SCHOOL PRESENTATION</a:t>
                </a:r>
              </a:p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sz="1500" i="0" u="none" strike="noStrike" cap="none" dirty="0">
                  <a:solidFill>
                    <a:schemeClr val="dk1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endParaRPr>
              </a:p>
            </p:txBody>
          </p:sp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945C27F7-66BB-4A2D-AA96-75F12E88FDDF}"/>
                  </a:ext>
                </a:extLst>
              </p:cNvPr>
              <p:cNvGrpSpPr/>
              <p:nvPr/>
            </p:nvGrpSpPr>
            <p:grpSpPr>
              <a:xfrm>
                <a:off x="313048" y="351923"/>
                <a:ext cx="11615079" cy="6045906"/>
                <a:chOff x="313048" y="351923"/>
                <a:chExt cx="11615079" cy="6045906"/>
              </a:xfrm>
            </p:grpSpPr>
            <p:pic>
              <p:nvPicPr>
                <p:cNvPr id="17" name="그림 16">
                  <a:extLst>
                    <a:ext uri="{FF2B5EF4-FFF2-40B4-BE49-F238E27FC236}">
                      <a16:creationId xmlns:a16="http://schemas.microsoft.com/office/drawing/2014/main" id="{23C15D2B-4A1C-42DA-AC67-76CA803043B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t="32705" b="24016"/>
                <a:stretch/>
              </p:blipFill>
              <p:spPr>
                <a:xfrm>
                  <a:off x="10009387" y="351923"/>
                  <a:ext cx="1918740" cy="659567"/>
                </a:xfrm>
                <a:prstGeom prst="rect">
                  <a:avLst/>
                </a:prstGeom>
              </p:spPr>
            </p:pic>
            <p:cxnSp>
              <p:nvCxnSpPr>
                <p:cNvPr id="18" name="직선 연결선 17">
                  <a:extLst>
                    <a:ext uri="{FF2B5EF4-FFF2-40B4-BE49-F238E27FC236}">
                      <a16:creationId xmlns:a16="http://schemas.microsoft.com/office/drawing/2014/main" id="{1564AEB1-43A4-4D13-BBAF-3F03A77C0E25}"/>
                    </a:ext>
                  </a:extLst>
                </p:cNvPr>
                <p:cNvCxnSpPr/>
                <p:nvPr/>
              </p:nvCxnSpPr>
              <p:spPr>
                <a:xfrm flipH="1">
                  <a:off x="10463134" y="6397829"/>
                  <a:ext cx="1295959" cy="0"/>
                </a:xfrm>
                <a:prstGeom prst="line">
                  <a:avLst/>
                </a:prstGeom>
                <a:ln w="381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직선 연결선 18">
                  <a:extLst>
                    <a:ext uri="{FF2B5EF4-FFF2-40B4-BE49-F238E27FC236}">
                      <a16:creationId xmlns:a16="http://schemas.microsoft.com/office/drawing/2014/main" id="{19748CBD-CC76-40D9-972D-07C4406BFFA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13048" y="865631"/>
                  <a:ext cx="2282484" cy="0"/>
                </a:xfrm>
                <a:prstGeom prst="line">
                  <a:avLst/>
                </a:prstGeom>
                <a:ln w="381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6" name="Shape 109">
                <a:extLst>
                  <a:ext uri="{FF2B5EF4-FFF2-40B4-BE49-F238E27FC236}">
                    <a16:creationId xmlns:a16="http://schemas.microsoft.com/office/drawing/2014/main" id="{9182091F-8BA5-412B-A595-BFDE38A3B37F}"/>
                  </a:ext>
                </a:extLst>
              </p:cNvPr>
              <p:cNvSpPr txBox="1"/>
              <p:nvPr/>
            </p:nvSpPr>
            <p:spPr>
              <a:xfrm>
                <a:off x="9963464" y="6431285"/>
                <a:ext cx="2083223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00" dirty="0">
                    <a:solidFill>
                      <a:schemeClr val="dk1"/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FAST CAMPUS SCHOOL 2018</a:t>
                </a:r>
              </a:p>
            </p:txBody>
          </p:sp>
        </p:grpSp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24DF72FF-D76D-42D9-A065-688CDF2E520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8216"/>
          <a:stretch/>
        </p:blipFill>
        <p:spPr>
          <a:xfrm>
            <a:off x="575929" y="2499607"/>
            <a:ext cx="10830141" cy="3785820"/>
          </a:xfrm>
          <a:prstGeom prst="rect">
            <a:avLst/>
          </a:prstGeom>
        </p:spPr>
      </p:pic>
      <p:sp>
        <p:nvSpPr>
          <p:cNvPr id="22" name="Shape 109">
            <a:extLst>
              <a:ext uri="{FF2B5EF4-FFF2-40B4-BE49-F238E27FC236}">
                <a16:creationId xmlns:a16="http://schemas.microsoft.com/office/drawing/2014/main" id="{1E64D9AF-D319-44E2-A82E-776CD5F26976}"/>
              </a:ext>
            </a:extLst>
          </p:cNvPr>
          <p:cNvSpPr txBox="1"/>
          <p:nvPr/>
        </p:nvSpPr>
        <p:spPr>
          <a:xfrm>
            <a:off x="575931" y="1478310"/>
            <a:ext cx="6231269" cy="430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Unit </a:t>
            </a:r>
            <a:r>
              <a:rPr 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vs Date (Weather Event Highlighted)</a:t>
            </a:r>
            <a:endParaRPr lang="en-US" sz="1500" b="1" i="0" u="none" strike="noStrike" cap="none" dirty="0">
              <a:solidFill>
                <a:schemeClr val="tx1">
                  <a:lumMod val="75000"/>
                  <a:lumOff val="25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  <a:cs typeface="Arial"/>
              <a:sym typeface="Arial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73211321-FEC5-41D2-AE65-5844A2134F38}"/>
              </a:ext>
            </a:extLst>
          </p:cNvPr>
          <p:cNvSpPr/>
          <p:nvPr/>
        </p:nvSpPr>
        <p:spPr>
          <a:xfrm>
            <a:off x="2645896" y="2856081"/>
            <a:ext cx="350868" cy="359923"/>
          </a:xfrm>
          <a:prstGeom prst="ellipse">
            <a:avLst/>
          </a:prstGeom>
          <a:solidFill>
            <a:schemeClr val="accent6">
              <a:lumMod val="75000"/>
              <a:alpha val="6784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BDF4F4F1-581E-4FE4-BF40-5574AC9E9AF9}"/>
              </a:ext>
            </a:extLst>
          </p:cNvPr>
          <p:cNvSpPr/>
          <p:nvPr/>
        </p:nvSpPr>
        <p:spPr>
          <a:xfrm>
            <a:off x="7345332" y="3469944"/>
            <a:ext cx="350868" cy="337782"/>
          </a:xfrm>
          <a:prstGeom prst="ellipse">
            <a:avLst/>
          </a:prstGeom>
          <a:solidFill>
            <a:schemeClr val="accent6">
              <a:lumMod val="75000"/>
              <a:alpha val="6784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CF7713BC-63A4-4E0F-8BDC-125577B7477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666" r="76104" b="83979"/>
          <a:stretch/>
        </p:blipFill>
        <p:spPr>
          <a:xfrm>
            <a:off x="785930" y="1955097"/>
            <a:ext cx="2548270" cy="716397"/>
          </a:xfrm>
          <a:prstGeom prst="rect">
            <a:avLst/>
          </a:prstGeom>
        </p:spPr>
      </p:pic>
      <p:sp>
        <p:nvSpPr>
          <p:cNvPr id="28" name="Shape 109">
            <a:extLst>
              <a:ext uri="{FF2B5EF4-FFF2-40B4-BE49-F238E27FC236}">
                <a16:creationId xmlns:a16="http://schemas.microsoft.com/office/drawing/2014/main" id="{C0CCEC83-7FC0-4D8B-BFCE-79309750F152}"/>
              </a:ext>
            </a:extLst>
          </p:cNvPr>
          <p:cNvSpPr txBox="1"/>
          <p:nvPr/>
        </p:nvSpPr>
        <p:spPr>
          <a:xfrm>
            <a:off x="313048" y="1143427"/>
            <a:ext cx="4890930" cy="430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en-US" sz="2000" b="1" i="0" u="none" strike="noStrike" cap="none" dirty="0">
                <a:solidFill>
                  <a:srgbClr val="EE234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2. EDA(</a:t>
            </a:r>
            <a:r>
              <a:rPr lang="en-US" altLang="ko-KR" sz="2000" b="1" dirty="0">
                <a:solidFill>
                  <a:srgbClr val="EE234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Exploratory data analysis</a:t>
            </a:r>
            <a:r>
              <a:rPr lang="en-US" sz="2000" b="1" i="0" u="none" strike="noStrike" cap="none" dirty="0">
                <a:solidFill>
                  <a:srgbClr val="EE234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744309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71218AEB-AB41-49C9-9613-B858B3253BE6}"/>
              </a:ext>
            </a:extLst>
          </p:cNvPr>
          <p:cNvGrpSpPr/>
          <p:nvPr/>
        </p:nvGrpSpPr>
        <p:grpSpPr>
          <a:xfrm>
            <a:off x="238285" y="289956"/>
            <a:ext cx="11808402" cy="6387550"/>
            <a:chOff x="238285" y="289956"/>
            <a:chExt cx="11808402" cy="6387550"/>
          </a:xfrm>
        </p:grpSpPr>
        <p:sp>
          <p:nvSpPr>
            <p:cNvPr id="12" name="Shape 109">
              <a:extLst>
                <a:ext uri="{FF2B5EF4-FFF2-40B4-BE49-F238E27FC236}">
                  <a16:creationId xmlns:a16="http://schemas.microsoft.com/office/drawing/2014/main" id="{85587508-A16E-43F5-AFF2-1CB7EBEED5E8}"/>
                </a:ext>
              </a:extLst>
            </p:cNvPr>
            <p:cNvSpPr txBox="1"/>
            <p:nvPr/>
          </p:nvSpPr>
          <p:spPr>
            <a:xfrm rot="5400000">
              <a:off x="10787986" y="3903823"/>
              <a:ext cx="2010453" cy="682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i="0" u="none" strike="noStrike" cap="none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DATA SCIENCE SCHOOL</a:t>
              </a:r>
            </a:p>
          </p:txBody>
        </p: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53F3BED9-1A1C-4074-8342-C29FB62BAFB1}"/>
                </a:ext>
              </a:extLst>
            </p:cNvPr>
            <p:cNvGrpSpPr/>
            <p:nvPr/>
          </p:nvGrpSpPr>
          <p:grpSpPr>
            <a:xfrm>
              <a:off x="238285" y="289956"/>
              <a:ext cx="11808402" cy="6387550"/>
              <a:chOff x="238285" y="289956"/>
              <a:chExt cx="11808402" cy="6387550"/>
            </a:xfrm>
          </p:grpSpPr>
          <p:sp>
            <p:nvSpPr>
              <p:cNvPr id="14" name="Shape 109">
                <a:extLst>
                  <a:ext uri="{FF2B5EF4-FFF2-40B4-BE49-F238E27FC236}">
                    <a16:creationId xmlns:a16="http://schemas.microsoft.com/office/drawing/2014/main" id="{BFAAD73C-3DA4-4EEB-8FC9-BBD8B85FEA78}"/>
                  </a:ext>
                </a:extLst>
              </p:cNvPr>
              <p:cNvSpPr txBox="1"/>
              <p:nvPr/>
            </p:nvSpPr>
            <p:spPr>
              <a:xfrm>
                <a:off x="238285" y="289956"/>
                <a:ext cx="4965693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2018 FAST CAMPUS</a:t>
                </a:r>
              </a:p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500" dirty="0">
                    <a:solidFill>
                      <a:schemeClr val="dk1"/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SCHOOL PRESENTATION</a:t>
                </a:r>
              </a:p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sz="1500" i="0" u="none" strike="noStrike" cap="none" dirty="0">
                  <a:solidFill>
                    <a:schemeClr val="dk1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endParaRPr>
              </a:p>
            </p:txBody>
          </p:sp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C5BDC733-8691-4E7B-8B31-9C164DBEBD70}"/>
                  </a:ext>
                </a:extLst>
              </p:cNvPr>
              <p:cNvGrpSpPr/>
              <p:nvPr/>
            </p:nvGrpSpPr>
            <p:grpSpPr>
              <a:xfrm>
                <a:off x="313048" y="351923"/>
                <a:ext cx="11615079" cy="6045906"/>
                <a:chOff x="313048" y="351923"/>
                <a:chExt cx="11615079" cy="6045906"/>
              </a:xfrm>
            </p:grpSpPr>
            <p:pic>
              <p:nvPicPr>
                <p:cNvPr id="17" name="그림 16">
                  <a:extLst>
                    <a:ext uri="{FF2B5EF4-FFF2-40B4-BE49-F238E27FC236}">
                      <a16:creationId xmlns:a16="http://schemas.microsoft.com/office/drawing/2014/main" id="{01BAC350-A60F-4950-B2DF-1AFEF70A5EB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t="32705" b="24016"/>
                <a:stretch/>
              </p:blipFill>
              <p:spPr>
                <a:xfrm>
                  <a:off x="10009387" y="351923"/>
                  <a:ext cx="1918740" cy="659567"/>
                </a:xfrm>
                <a:prstGeom prst="rect">
                  <a:avLst/>
                </a:prstGeom>
              </p:spPr>
            </p:pic>
            <p:cxnSp>
              <p:nvCxnSpPr>
                <p:cNvPr id="18" name="직선 연결선 17">
                  <a:extLst>
                    <a:ext uri="{FF2B5EF4-FFF2-40B4-BE49-F238E27FC236}">
                      <a16:creationId xmlns:a16="http://schemas.microsoft.com/office/drawing/2014/main" id="{DCA03F9C-458F-4AE2-AD6E-8A310478B973}"/>
                    </a:ext>
                  </a:extLst>
                </p:cNvPr>
                <p:cNvCxnSpPr/>
                <p:nvPr/>
              </p:nvCxnSpPr>
              <p:spPr>
                <a:xfrm flipH="1">
                  <a:off x="10463134" y="6397829"/>
                  <a:ext cx="1295959" cy="0"/>
                </a:xfrm>
                <a:prstGeom prst="line">
                  <a:avLst/>
                </a:prstGeom>
                <a:ln w="381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직선 연결선 18">
                  <a:extLst>
                    <a:ext uri="{FF2B5EF4-FFF2-40B4-BE49-F238E27FC236}">
                      <a16:creationId xmlns:a16="http://schemas.microsoft.com/office/drawing/2014/main" id="{556836A3-9A7C-4030-B1D7-DE655DA42CC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13048" y="865631"/>
                  <a:ext cx="2282484" cy="0"/>
                </a:xfrm>
                <a:prstGeom prst="line">
                  <a:avLst/>
                </a:prstGeom>
                <a:ln w="381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6" name="Shape 109">
                <a:extLst>
                  <a:ext uri="{FF2B5EF4-FFF2-40B4-BE49-F238E27FC236}">
                    <a16:creationId xmlns:a16="http://schemas.microsoft.com/office/drawing/2014/main" id="{A8F3774E-EC84-4CEC-A279-A8B87CE72B27}"/>
                  </a:ext>
                </a:extLst>
              </p:cNvPr>
              <p:cNvSpPr txBox="1"/>
              <p:nvPr/>
            </p:nvSpPr>
            <p:spPr>
              <a:xfrm>
                <a:off x="9963464" y="6431285"/>
                <a:ext cx="2083223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00" dirty="0">
                    <a:solidFill>
                      <a:schemeClr val="dk1"/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FAST CAMPUS SCHOOL 2018</a:t>
                </a:r>
              </a:p>
            </p:txBody>
          </p:sp>
        </p:grp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6EF6CB4D-5653-4A27-B967-52B242E373F2}"/>
              </a:ext>
            </a:extLst>
          </p:cNvPr>
          <p:cNvSpPr txBox="1"/>
          <p:nvPr/>
        </p:nvSpPr>
        <p:spPr>
          <a:xfrm>
            <a:off x="3098042" y="1828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63DC872-BF0C-4FFA-877D-6643DC196DCA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33613" y="1941856"/>
            <a:ext cx="10440000" cy="3600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97FF57B-49E6-4B1D-B78E-E5839FFAAED7}"/>
              </a:ext>
            </a:extLst>
          </p:cNvPr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75931" y="1960373"/>
            <a:ext cx="10440000" cy="3600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5F50051-CD2D-45D5-989D-6F458319E075}"/>
              </a:ext>
            </a:extLst>
          </p:cNvPr>
          <p:cNvPicPr preferRelativeResize="0"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604772" y="2013466"/>
            <a:ext cx="10440000" cy="3600000"/>
          </a:xfrm>
          <a:prstGeom prst="rect">
            <a:avLst/>
          </a:prstGeom>
        </p:spPr>
      </p:pic>
      <p:sp>
        <p:nvSpPr>
          <p:cNvPr id="25" name="Shape 109">
            <a:extLst>
              <a:ext uri="{FF2B5EF4-FFF2-40B4-BE49-F238E27FC236}">
                <a16:creationId xmlns:a16="http://schemas.microsoft.com/office/drawing/2014/main" id="{F18174DF-370A-4D85-8639-FD2F3B631A72}"/>
              </a:ext>
            </a:extLst>
          </p:cNvPr>
          <p:cNvSpPr txBox="1"/>
          <p:nvPr/>
        </p:nvSpPr>
        <p:spPr>
          <a:xfrm>
            <a:off x="575931" y="1478310"/>
            <a:ext cx="6231269" cy="430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1</a:t>
            </a:r>
            <a:r>
              <a:rPr lang="ko-KR" altLang="en-US" sz="15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번 스토어 </a:t>
            </a:r>
            <a:r>
              <a:rPr lang="en-US" altLang="ko-KR" sz="15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9</a:t>
            </a:r>
            <a:r>
              <a:rPr lang="ko-KR" altLang="en-US" sz="15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번 아이템 </a:t>
            </a:r>
            <a:r>
              <a:rPr lang="en-US" altLang="ko-KR" sz="15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Pair Plot</a:t>
            </a:r>
            <a:r>
              <a:rPr lang="ko-KR" altLang="en-US" sz="15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 </a:t>
            </a:r>
            <a:endParaRPr lang="en-US" sz="1500" b="1" i="0" u="sng" strike="noStrike" cap="none" dirty="0">
              <a:solidFill>
                <a:schemeClr val="tx1">
                  <a:lumMod val="75000"/>
                  <a:lumOff val="25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  <a:cs typeface="Arial"/>
              <a:sym typeface="Arial"/>
            </a:endParaRPr>
          </a:p>
        </p:txBody>
      </p:sp>
      <p:sp>
        <p:nvSpPr>
          <p:cNvPr id="26" name="Shape 109">
            <a:extLst>
              <a:ext uri="{FF2B5EF4-FFF2-40B4-BE49-F238E27FC236}">
                <a16:creationId xmlns:a16="http://schemas.microsoft.com/office/drawing/2014/main" id="{1C946D05-405A-4986-B44E-3D55FDAC6EA8}"/>
              </a:ext>
            </a:extLst>
          </p:cNvPr>
          <p:cNvSpPr txBox="1"/>
          <p:nvPr/>
        </p:nvSpPr>
        <p:spPr>
          <a:xfrm>
            <a:off x="313048" y="1143427"/>
            <a:ext cx="4890930" cy="430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en-US" sz="2000" b="1" i="0" u="none" strike="noStrike" cap="none" dirty="0">
                <a:solidFill>
                  <a:srgbClr val="EE234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2. EDA(</a:t>
            </a:r>
            <a:r>
              <a:rPr lang="en-US" altLang="ko-KR" sz="2000" b="1" dirty="0">
                <a:solidFill>
                  <a:srgbClr val="EE234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Exploratory data analysis</a:t>
            </a:r>
            <a:r>
              <a:rPr lang="en-US" sz="2000" b="1" i="0" u="none" strike="noStrike" cap="none" dirty="0">
                <a:solidFill>
                  <a:srgbClr val="EE234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216584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935</TotalTime>
  <Words>1312</Words>
  <Application>Microsoft Office PowerPoint</Application>
  <PresentationFormat>Widescreen</PresentationFormat>
  <Paragraphs>188</Paragraphs>
  <Slides>17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나눔바른고딕OTF</vt:lpstr>
      <vt:lpstr>맑은 고딕</vt:lpstr>
      <vt:lpstr>Arial</vt:lpstr>
      <vt:lpstr>Calibri</vt:lpstr>
      <vt:lpstr>Office 테마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YoungMin Joung</cp:lastModifiedBy>
  <cp:revision>153</cp:revision>
  <dcterms:created xsi:type="dcterms:W3CDTF">2018-03-12T09:22:37Z</dcterms:created>
  <dcterms:modified xsi:type="dcterms:W3CDTF">2018-03-16T05:49:18Z</dcterms:modified>
</cp:coreProperties>
</file>